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8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10" r:id="rId13"/>
    <p:sldId id="304" r:id="rId14"/>
    <p:sldId id="305" r:id="rId15"/>
    <p:sldId id="306" r:id="rId16"/>
    <p:sldId id="307" r:id="rId17"/>
    <p:sldId id="308" r:id="rId18"/>
    <p:sldId id="309" r:id="rId19"/>
    <p:sldId id="28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A1A728-A2F5-408C-8D7F-391C2B7953F7}">
          <p14:sldIdLst>
            <p14:sldId id="266"/>
            <p14:sldId id="28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10"/>
            <p14:sldId id="304"/>
            <p14:sldId id="305"/>
            <p14:sldId id="306"/>
            <p14:sldId id="307"/>
            <p14:sldId id="308"/>
            <p14:sldId id="309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590" autoAdjust="0"/>
  </p:normalViewPr>
  <p:slideViewPr>
    <p:cSldViewPr>
      <p:cViewPr varScale="1">
        <p:scale>
          <a:sx n="111" d="100"/>
          <a:sy n="111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F9A83-28C2-42B4-A21D-93CC95FC1BE1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411D1-0029-4190-8E51-95F89D30ABDC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370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99D4D-5DDF-4591-A27C-71FDBC305001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9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478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71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863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468313" y="1223963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sz="1400" smtClean="0">
                <a:latin typeface="Frutiger LT 57 Cn" pitchFamily="34" charset="0"/>
                <a:cs typeface="Arial" charset="0"/>
              </a:rPr>
              <a:t>www.swissarbitration.org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545" y="1641191"/>
            <a:ext cx="8229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53CC-C33D-496E-8385-48EA406E33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40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514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07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13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914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148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91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382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707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5222-D8D7-4934-A57C-B83CDFA61B9A}" type="datetimeFigureOut">
              <a:rPr lang="fr-CH" smtClean="0"/>
              <a:pPr/>
              <a:t>04.12.2015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4C2A-2878-4482-B75B-58415E070CA3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88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The Swiss Rules of International Arbitration 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b="1" dirty="0" smtClean="0"/>
              <a:t>Roots, Revision and Experiences in a Nutshell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100" dirty="0" smtClean="0"/>
              <a:t>Dr. Philipp Habegger LL.M., </a:t>
            </a:r>
            <a:r>
              <a:rPr lang="en-US" sz="2100" dirty="0" smtClean="0"/>
              <a:t>LALIVE SA, President </a:t>
            </a:r>
            <a:r>
              <a:rPr lang="en-US" sz="2100" dirty="0" smtClean="0"/>
              <a:t>of the Arbitration Court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100" dirty="0" smtClean="0"/>
              <a:t>Belgrade</a:t>
            </a:r>
            <a:r>
              <a:rPr lang="en-US" sz="2100" dirty="0" smtClean="0"/>
              <a:t>, 9 December 2015</a:t>
            </a:r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080119"/>
          </a:xfrm>
        </p:spPr>
        <p:txBody>
          <a:bodyPr>
            <a:normAutofit fontScale="85000" lnSpcReduction="2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/>
              <a:t>4</a:t>
            </a:r>
            <a:r>
              <a:rPr lang="en-US" sz="2600" b="1" dirty="0" smtClean="0"/>
              <a:t> </a:t>
            </a:r>
            <a:r>
              <a:rPr lang="en-US" sz="2600" b="1" dirty="0"/>
              <a:t>	</a:t>
            </a:r>
            <a:r>
              <a:rPr lang="en-US" sz="2600" b="1" dirty="0" smtClean="0"/>
              <a:t>More flexibility for the arbitral tribunal</a:t>
            </a:r>
          </a:p>
          <a:p>
            <a:pPr marL="714375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8485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4896543"/>
          </a:xfrm>
        </p:spPr>
        <p:txBody>
          <a:bodyPr>
            <a:normAutofit fontScale="77500" lnSpcReduction="2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/>
              <a:t>4</a:t>
            </a:r>
            <a:r>
              <a:rPr lang="en-US" sz="2600" b="1" dirty="0" smtClean="0"/>
              <a:t> </a:t>
            </a:r>
            <a:r>
              <a:rPr lang="en-US" sz="2600" b="1" dirty="0"/>
              <a:t>	</a:t>
            </a:r>
            <a:r>
              <a:rPr lang="en-US" sz="2600" b="1" dirty="0" smtClean="0"/>
              <a:t>More flexibility for the arbitral tribunal</a:t>
            </a:r>
          </a:p>
          <a:p>
            <a:pPr marL="714375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i="1" dirty="0" smtClean="0"/>
              <a:t>«</a:t>
            </a:r>
            <a:r>
              <a:rPr lang="en-US" sz="2600" i="1" dirty="0"/>
              <a:t>All participants in the arbitral proceedings shall act </a:t>
            </a:r>
            <a:r>
              <a:rPr lang="en-US" sz="2600" b="1" i="1" dirty="0"/>
              <a:t>in good faith</a:t>
            </a:r>
            <a:r>
              <a:rPr lang="en-US" sz="2600" i="1" dirty="0"/>
              <a:t>, and </a:t>
            </a:r>
            <a:r>
              <a:rPr lang="en-US" sz="2600" i="1" dirty="0" smtClean="0"/>
              <a:t>make every </a:t>
            </a:r>
            <a:r>
              <a:rPr lang="en-US" sz="2600" i="1" dirty="0"/>
              <a:t>efforts to contribute to the efficient conduct of the proceedings and to </a:t>
            </a:r>
            <a:r>
              <a:rPr lang="en-US" sz="2600" i="1" dirty="0" smtClean="0"/>
              <a:t>avoid unnecessary </a:t>
            </a:r>
            <a:r>
              <a:rPr lang="en-US" sz="2600" i="1" dirty="0"/>
              <a:t>costs and delays. [...]»</a:t>
            </a:r>
            <a:r>
              <a:rPr lang="en-US" sz="2600" dirty="0"/>
              <a:t> (Art. 15(7</a:t>
            </a:r>
            <a:r>
              <a:rPr lang="en-US" sz="2600" dirty="0" smtClean="0"/>
              <a:t>)) </a:t>
            </a:r>
            <a:r>
              <a:rPr lang="en-US" sz="2600" dirty="0" smtClean="0">
                <a:sym typeface="Wingdings" panose="05000000000000000000" pitchFamily="2" charset="2"/>
              </a:rPr>
              <a:t> may be taken into account in cost allocation (Art. 40(1+2))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pPr marL="714375" indent="0">
              <a:buNone/>
            </a:pPr>
            <a:r>
              <a:rPr lang="en-US" sz="2600" i="1" dirty="0"/>
              <a:t>«With the agreement of each of the parties, the arbitral tribunal may take </a:t>
            </a:r>
            <a:r>
              <a:rPr lang="en-US" sz="2600" i="1" dirty="0" smtClean="0"/>
              <a:t>steps to </a:t>
            </a:r>
            <a:r>
              <a:rPr lang="en-US" sz="2600" b="1" i="1" dirty="0"/>
              <a:t>facilitate the settlement of the dispute </a:t>
            </a:r>
            <a:r>
              <a:rPr lang="en-US" sz="2600" i="1" dirty="0"/>
              <a:t>before it. Any such agreement by </a:t>
            </a:r>
            <a:r>
              <a:rPr lang="en-US" sz="2600" i="1" dirty="0" smtClean="0"/>
              <a:t>a party </a:t>
            </a:r>
            <a:r>
              <a:rPr lang="en-US" sz="2600" i="1" dirty="0"/>
              <a:t>shall constitute a waiver of its right to challenge an arbitrator’s </a:t>
            </a:r>
            <a:r>
              <a:rPr lang="en-US" sz="2600" i="1" dirty="0" smtClean="0"/>
              <a:t>impartiality based </a:t>
            </a:r>
            <a:r>
              <a:rPr lang="en-US" sz="2600" i="1" dirty="0"/>
              <a:t>on the </a:t>
            </a:r>
            <a:r>
              <a:rPr lang="en-US" sz="2600" i="1" dirty="0" smtClean="0"/>
              <a:t>arbitrator’s </a:t>
            </a:r>
            <a:r>
              <a:rPr lang="en-US" sz="2600" i="1" dirty="0"/>
              <a:t>participation and knowledge acquired in taking </a:t>
            </a:r>
            <a:r>
              <a:rPr lang="en-US" sz="2600" i="1" dirty="0" smtClean="0"/>
              <a:t>the agreed </a:t>
            </a:r>
            <a:r>
              <a:rPr lang="en-US" sz="2600" i="1" dirty="0"/>
              <a:t>steps» </a:t>
            </a:r>
            <a:r>
              <a:rPr lang="en-US" sz="2600" dirty="0"/>
              <a:t>(Art. 15(8</a:t>
            </a:r>
            <a:r>
              <a:rPr lang="en-US" sz="2600" dirty="0" smtClean="0"/>
              <a:t>))</a:t>
            </a:r>
            <a:br>
              <a:rPr lang="en-US" sz="2600" dirty="0" smtClean="0"/>
            </a:br>
            <a:endParaRPr lang="en-US" sz="2600" dirty="0"/>
          </a:p>
          <a:p>
            <a:pPr marL="714375" indent="0">
              <a:buNone/>
            </a:pPr>
            <a:r>
              <a:rPr lang="en-US" sz="2600" b="1" dirty="0"/>
              <a:t>Modification, suspension or termination of interim measures </a:t>
            </a:r>
            <a:r>
              <a:rPr lang="en-US" sz="2600" dirty="0"/>
              <a:t>on the </a:t>
            </a:r>
            <a:r>
              <a:rPr lang="en-US" sz="2600" dirty="0" smtClean="0"/>
              <a:t>arbitral tribunal’s </a:t>
            </a:r>
            <a:r>
              <a:rPr lang="en-US" sz="2600" dirty="0"/>
              <a:t>own initiative (Art. 26(1</a:t>
            </a:r>
            <a:r>
              <a:rPr lang="en-US" sz="2600" dirty="0" smtClean="0"/>
              <a:t>))</a:t>
            </a:r>
            <a:br>
              <a:rPr lang="en-US" sz="2600" dirty="0" smtClean="0"/>
            </a:br>
            <a:endParaRPr lang="en-US" sz="2600" dirty="0"/>
          </a:p>
          <a:p>
            <a:pPr marL="714375" indent="0">
              <a:buNone/>
            </a:pPr>
            <a:r>
              <a:rPr lang="en-US" sz="2600" b="1" dirty="0"/>
              <a:t>Ex parte </a:t>
            </a:r>
            <a:r>
              <a:rPr lang="en-US" sz="2600" b="1" dirty="0" smtClean="0"/>
              <a:t>interim measures</a:t>
            </a:r>
            <a:r>
              <a:rPr lang="en-US" sz="2600" dirty="0" smtClean="0"/>
              <a:t> </a:t>
            </a:r>
            <a:r>
              <a:rPr lang="en-US" sz="2600" dirty="0"/>
              <a:t>(Art. 26(3</a:t>
            </a:r>
            <a:r>
              <a:rPr lang="en-US" sz="2600" dirty="0" smtClean="0"/>
              <a:t>))</a:t>
            </a: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8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4896543"/>
          </a:xfrm>
        </p:spPr>
        <p:txBody>
          <a:bodyPr>
            <a:normAutofit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/>
              <a:t>4</a:t>
            </a:r>
            <a:r>
              <a:rPr lang="en-US" sz="2600" b="1" dirty="0" smtClean="0"/>
              <a:t> </a:t>
            </a:r>
            <a:r>
              <a:rPr lang="en-US" sz="2600" b="1" dirty="0"/>
              <a:t>	</a:t>
            </a:r>
            <a:r>
              <a:rPr lang="en-US" sz="2600" b="1" dirty="0" smtClean="0"/>
              <a:t>More flexibility for the arbitral tribunal</a:t>
            </a:r>
          </a:p>
          <a:p>
            <a:pPr marL="714375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dirty="0" smtClean="0"/>
              <a:t>Consolidation</a:t>
            </a:r>
            <a:r>
              <a:rPr lang="en-US" sz="2600" dirty="0" smtClean="0"/>
              <a:t>, Art. 4(1)</a:t>
            </a:r>
          </a:p>
          <a:p>
            <a:pPr marL="714375" indent="0">
              <a:buNone/>
            </a:pPr>
            <a:endParaRPr lang="en-US" sz="2600" b="1" dirty="0"/>
          </a:p>
          <a:p>
            <a:pPr marL="714375" indent="0">
              <a:buNone/>
            </a:pPr>
            <a:r>
              <a:rPr lang="en-US" sz="2600" b="1" dirty="0" smtClean="0"/>
              <a:t>Joinder</a:t>
            </a:r>
            <a:r>
              <a:rPr lang="en-US" sz="2600" dirty="0" smtClean="0"/>
              <a:t>, Art. 4(2)</a:t>
            </a:r>
          </a:p>
          <a:p>
            <a:pPr marL="714375" indent="0">
              <a:buNone/>
            </a:pPr>
            <a:endParaRPr lang="en-US" sz="2600" dirty="0"/>
          </a:p>
          <a:p>
            <a:pPr marL="714375" indent="0">
              <a:buNone/>
            </a:pPr>
            <a:r>
              <a:rPr lang="en-US" sz="2600" b="1" dirty="0" smtClean="0">
                <a:sym typeface="Wingdings" panose="05000000000000000000" pitchFamily="2" charset="2"/>
              </a:rPr>
              <a:t> Workshop II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152127"/>
          </a:xfrm>
        </p:spPr>
        <p:txBody>
          <a:bodyPr>
            <a:normAutofit fontScale="92500" lnSpcReduction="2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 smtClean="0"/>
              <a:t>5 </a:t>
            </a:r>
            <a:r>
              <a:rPr lang="en-US" sz="2600" b="1" dirty="0"/>
              <a:t>	</a:t>
            </a:r>
            <a:r>
              <a:rPr lang="en-US" sz="2600" b="1" dirty="0" smtClean="0"/>
              <a:t>Better control of the costs</a:t>
            </a:r>
          </a:p>
          <a:p>
            <a:pPr marL="714375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114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4824535"/>
          </a:xfrm>
        </p:spPr>
        <p:txBody>
          <a:bodyPr>
            <a:normAutofit fontScale="77500" lnSpcReduction="2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 smtClean="0"/>
              <a:t>5 </a:t>
            </a:r>
            <a:r>
              <a:rPr lang="en-US" sz="2600" b="1" dirty="0"/>
              <a:t>	</a:t>
            </a:r>
            <a:r>
              <a:rPr lang="en-US" sz="2600" b="1" dirty="0" smtClean="0"/>
              <a:t>Better control of the costs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r>
              <a:rPr lang="en-US" sz="2600" i="1" dirty="0" smtClean="0"/>
              <a:t>«</a:t>
            </a:r>
            <a:r>
              <a:rPr lang="en-US" sz="2600" i="1" dirty="0"/>
              <a:t>Before rendering an award [...], the arbitral tribunal shall submit to the </a:t>
            </a:r>
            <a:r>
              <a:rPr lang="en-US" sz="2600" i="1" dirty="0" smtClean="0"/>
              <a:t>Secretariat a </a:t>
            </a:r>
            <a:r>
              <a:rPr lang="en-US" sz="2600" i="1" dirty="0"/>
              <a:t>draft thereof for </a:t>
            </a:r>
            <a:r>
              <a:rPr lang="en-US" sz="2600" b="1" i="1" dirty="0"/>
              <a:t>approval or adjustment </a:t>
            </a:r>
            <a:r>
              <a:rPr lang="en-US" sz="2600" i="1" dirty="0"/>
              <a:t>by the Court of </a:t>
            </a:r>
            <a:r>
              <a:rPr lang="en-US" sz="2600" i="1" dirty="0" smtClean="0"/>
              <a:t>the determination on </a:t>
            </a:r>
            <a:r>
              <a:rPr lang="en-US" sz="2600" i="1" dirty="0"/>
              <a:t>costs [...]. Any such approval or adjustment shall be </a:t>
            </a:r>
            <a:r>
              <a:rPr lang="en-US" sz="2600" b="1" i="1" dirty="0"/>
              <a:t>binding upon the </a:t>
            </a:r>
            <a:r>
              <a:rPr lang="en-US" sz="2600" b="1" i="1" dirty="0" smtClean="0"/>
              <a:t>arbitral tribunal</a:t>
            </a:r>
            <a:r>
              <a:rPr lang="en-US" sz="2600" b="1" i="1" dirty="0"/>
              <a:t>»</a:t>
            </a:r>
            <a:r>
              <a:rPr lang="en-US" sz="2600" b="1" dirty="0"/>
              <a:t> </a:t>
            </a:r>
            <a:r>
              <a:rPr lang="en-US" sz="2600" dirty="0"/>
              <a:t>(Art. 40(4</a:t>
            </a:r>
            <a:r>
              <a:rPr lang="en-US" sz="2600" dirty="0" smtClean="0"/>
              <a:t>))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r>
              <a:rPr lang="en-US" sz="2600" i="1" dirty="0"/>
              <a:t>«The arbitral tribunal, [...] </a:t>
            </a:r>
            <a:r>
              <a:rPr lang="en-US" sz="2600" b="1" i="1" dirty="0"/>
              <a:t>after consulting with the Court, </a:t>
            </a:r>
            <a:r>
              <a:rPr lang="en-US" sz="2600" i="1" dirty="0"/>
              <a:t>shall request each </a:t>
            </a:r>
            <a:r>
              <a:rPr lang="en-US" sz="2600" i="1" dirty="0" smtClean="0"/>
              <a:t>party to </a:t>
            </a:r>
            <a:r>
              <a:rPr lang="en-US" sz="2600" i="1" dirty="0"/>
              <a:t>deposit an equal amount as an advance for the costs [...] and the </a:t>
            </a:r>
            <a:r>
              <a:rPr lang="en-US" sz="2600" i="1" dirty="0" smtClean="0"/>
              <a:t>Administrative Costs </a:t>
            </a:r>
            <a:r>
              <a:rPr lang="en-US" sz="2600" i="1" dirty="0"/>
              <a:t>[...]»</a:t>
            </a:r>
            <a:r>
              <a:rPr lang="en-US" sz="2600" dirty="0"/>
              <a:t> (Art. 41(1</a:t>
            </a:r>
            <a:r>
              <a:rPr lang="en-US" sz="2600" dirty="0" smtClean="0"/>
              <a:t>))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r>
              <a:rPr lang="en-US" sz="2600" i="1" dirty="0"/>
              <a:t>«The </a:t>
            </a:r>
            <a:r>
              <a:rPr lang="en-US" sz="2600" b="1" i="1" dirty="0"/>
              <a:t>Secretariat</a:t>
            </a:r>
            <a:r>
              <a:rPr lang="en-US" sz="2600" i="1" dirty="0"/>
              <a:t> or, if so requested by the Secretariat, the arbitral tribunal, </a:t>
            </a:r>
            <a:r>
              <a:rPr lang="en-US" sz="2600" b="1" i="1" dirty="0"/>
              <a:t>is to </a:t>
            </a:r>
            <a:r>
              <a:rPr lang="en-US" sz="2600" b="1" i="1" dirty="0" smtClean="0"/>
              <a:t>hold the </a:t>
            </a:r>
            <a:r>
              <a:rPr lang="en-US" sz="2600" b="1" i="1" dirty="0"/>
              <a:t>deposits </a:t>
            </a:r>
            <a:r>
              <a:rPr lang="en-US" sz="2600" i="1" dirty="0"/>
              <a:t>to be paid by the parties in a separate bank account which is solely </a:t>
            </a:r>
            <a:r>
              <a:rPr lang="en-US" sz="2600" i="1" dirty="0" smtClean="0"/>
              <a:t>used for</a:t>
            </a:r>
            <a:r>
              <a:rPr lang="en-US" sz="2600" i="1" dirty="0"/>
              <a:t>, and clearly identified as relating to, the arbitral proceedings in question</a:t>
            </a:r>
            <a:r>
              <a:rPr lang="en-US" sz="2600" i="1" dirty="0" smtClean="0"/>
              <a:t>»</a:t>
            </a:r>
            <a:r>
              <a:rPr lang="en-US" sz="2600" dirty="0" smtClean="0"/>
              <a:t> (</a:t>
            </a:r>
            <a:r>
              <a:rPr lang="en-US" sz="2600" dirty="0"/>
              <a:t>Appendix B Sect. 4.1)</a:t>
            </a:r>
          </a:p>
          <a:p>
            <a:pPr marL="714375" indent="0">
              <a:buNone/>
            </a:pPr>
            <a:endParaRPr lang="en-US" sz="2600" dirty="0"/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79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4824535"/>
          </a:xfrm>
        </p:spPr>
        <p:txBody>
          <a:bodyPr>
            <a:normAutofit lnSpcReduction="1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 smtClean="0"/>
              <a:t>5 </a:t>
            </a:r>
            <a:r>
              <a:rPr lang="en-US" sz="2600" b="1" dirty="0"/>
              <a:t>	</a:t>
            </a:r>
            <a:r>
              <a:rPr lang="en-US" sz="2600" b="1" dirty="0" smtClean="0"/>
              <a:t>Better control of the costs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r>
              <a:rPr lang="en-US" sz="2200" i="1" dirty="0"/>
              <a:t>«With the approval of the Court, part of the deposits may from time to </a:t>
            </a:r>
            <a:r>
              <a:rPr lang="en-US" sz="2200" i="1" dirty="0" smtClean="0"/>
              <a:t>time be </a:t>
            </a:r>
            <a:r>
              <a:rPr lang="en-US" sz="2200" i="1" dirty="0"/>
              <a:t>released to each member of the arbitral tribunal as an advance on costs</a:t>
            </a:r>
            <a:r>
              <a:rPr lang="en-US" sz="2200" i="1" dirty="0" smtClean="0"/>
              <a:t>, as </a:t>
            </a:r>
            <a:r>
              <a:rPr lang="en-US" sz="2200" i="1" dirty="0"/>
              <a:t>the arbitration progresses»</a:t>
            </a:r>
            <a:r>
              <a:rPr lang="en-US" sz="2200" dirty="0"/>
              <a:t> (Appendix B Sect. 4.2</a:t>
            </a:r>
            <a:r>
              <a:rPr lang="en-US" sz="2200" dirty="0" smtClean="0"/>
              <a:t>)</a:t>
            </a:r>
          </a:p>
          <a:p>
            <a:pPr marL="714375" indent="0">
              <a:buNone/>
            </a:pPr>
            <a:endParaRPr lang="en-US" sz="2200" dirty="0"/>
          </a:p>
          <a:p>
            <a:pPr marL="714375" indent="0">
              <a:buNone/>
            </a:pPr>
            <a:r>
              <a:rPr lang="en-US" sz="2200" i="1" dirty="0"/>
              <a:t>«[...] The Court shall issue general guidelines for the accounting of such </a:t>
            </a:r>
            <a:r>
              <a:rPr lang="en-US" sz="2200" i="1" dirty="0" smtClean="0"/>
              <a:t>expenses [</a:t>
            </a:r>
            <a:r>
              <a:rPr lang="en-US" sz="2200" i="1" dirty="0"/>
              <a:t>i.e. the expenses of the arbitral tribunal and the emergency arbitrator</a:t>
            </a:r>
            <a:r>
              <a:rPr lang="en-US" sz="2200" i="1" dirty="0" smtClean="0"/>
              <a:t>]»</a:t>
            </a:r>
            <a:r>
              <a:rPr lang="en-US" sz="2200" dirty="0" smtClean="0"/>
              <a:t> (</a:t>
            </a:r>
            <a:r>
              <a:rPr lang="en-US" sz="2200" dirty="0"/>
              <a:t>Appendix B Sect. 3</a:t>
            </a:r>
            <a:r>
              <a:rPr lang="en-US" sz="2200" dirty="0" smtClean="0"/>
              <a:t>)</a:t>
            </a:r>
          </a:p>
          <a:p>
            <a:pPr marL="714375" indent="0">
              <a:buNone/>
            </a:pPr>
            <a:endParaRPr lang="en-US" sz="2200" dirty="0" smtClean="0"/>
          </a:p>
          <a:p>
            <a:pPr marL="714375" indent="0">
              <a:buNone/>
            </a:pPr>
            <a:r>
              <a:rPr lang="en-US" sz="2200" dirty="0"/>
              <a:t>https://www.swissarbitration.org/sa/download/guidelines_for_arbitrators_2012.pdf</a:t>
            </a:r>
          </a:p>
          <a:p>
            <a:pPr marL="714375" indent="0">
              <a:buNone/>
            </a:pPr>
            <a:endParaRPr lang="en-US" sz="2600" dirty="0"/>
          </a:p>
          <a:p>
            <a:pPr marL="714375" indent="0">
              <a:buNone/>
            </a:pPr>
            <a:endParaRPr lang="en-US" sz="2600" dirty="0"/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290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4824535"/>
          </a:xfrm>
        </p:spPr>
        <p:txBody>
          <a:bodyPr>
            <a:normAutofit fontScale="92500" lnSpcReduction="1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 smtClean="0"/>
              <a:t>5 </a:t>
            </a:r>
            <a:r>
              <a:rPr lang="en-US" sz="2600" b="1" dirty="0"/>
              <a:t>	</a:t>
            </a:r>
            <a:r>
              <a:rPr lang="en-US" sz="2600" b="1" dirty="0" smtClean="0"/>
              <a:t>Better control of the costs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r>
              <a:rPr lang="en-US" sz="2600" dirty="0"/>
              <a:t>Better protection of the </a:t>
            </a:r>
            <a:r>
              <a:rPr lang="en-US" sz="2600" b="1" dirty="0"/>
              <a:t>arbitrators</a:t>
            </a:r>
            <a:r>
              <a:rPr lang="en-US" sz="2600" dirty="0" smtClean="0"/>
              <a:t>:</a:t>
            </a:r>
          </a:p>
          <a:p>
            <a:pPr marL="1438275" indent="0">
              <a:buNone/>
            </a:pPr>
            <a:endParaRPr lang="en-US" sz="2600" dirty="0"/>
          </a:p>
          <a:p>
            <a:pPr marL="1438275" indent="0">
              <a:buNone/>
            </a:pPr>
            <a:r>
              <a:rPr lang="en-US" sz="2600" dirty="0" smtClean="0"/>
              <a:t>Reduction </a:t>
            </a:r>
            <a:r>
              <a:rPr lang="en-US" sz="2600" dirty="0"/>
              <a:t>of the time limit for payment of </a:t>
            </a:r>
            <a:r>
              <a:rPr lang="en-US" sz="2600" dirty="0" smtClean="0"/>
              <a:t>deposits (</a:t>
            </a:r>
            <a:r>
              <a:rPr lang="en-US" sz="2600" dirty="0"/>
              <a:t>Art. 41(4)) → objective no. </a:t>
            </a:r>
            <a:r>
              <a:rPr lang="en-US" sz="2600" dirty="0" smtClean="0"/>
              <a:t>3 “acceleration”</a:t>
            </a:r>
          </a:p>
          <a:p>
            <a:pPr marL="1438275" indent="0">
              <a:buNone/>
            </a:pPr>
            <a:endParaRPr lang="en-US" sz="2600" dirty="0"/>
          </a:p>
          <a:p>
            <a:pPr marL="1438275" indent="0">
              <a:buNone/>
            </a:pPr>
            <a:r>
              <a:rPr lang="en-US" sz="2600" dirty="0"/>
              <a:t>Provisional deposit for expedited procedures</a:t>
            </a:r>
          </a:p>
          <a:p>
            <a:pPr marL="1438275" indent="0">
              <a:buNone/>
            </a:pPr>
            <a:r>
              <a:rPr lang="en-US" sz="2600" dirty="0"/>
              <a:t>(Art. 42(1)(a) and Appendix B Sect. 1.4</a:t>
            </a:r>
            <a:r>
              <a:rPr lang="en-US" sz="2600" dirty="0" smtClean="0"/>
              <a:t>)</a:t>
            </a:r>
          </a:p>
          <a:p>
            <a:pPr marL="1438275" indent="0">
              <a:buNone/>
            </a:pPr>
            <a:endParaRPr lang="en-US" sz="2600" dirty="0"/>
          </a:p>
          <a:p>
            <a:pPr marL="1438275" indent="0">
              <a:buNone/>
            </a:pPr>
            <a:r>
              <a:rPr lang="en-US" sz="2600" dirty="0"/>
              <a:t>Specific deposit for emergency relief proceedings</a:t>
            </a:r>
          </a:p>
          <a:p>
            <a:pPr marL="1438275" indent="0">
              <a:buNone/>
            </a:pPr>
            <a:r>
              <a:rPr lang="en-US" sz="2600" dirty="0"/>
              <a:t>(Art. 43(1)(c) and Appendix B Sect. 1.6)</a:t>
            </a:r>
          </a:p>
          <a:p>
            <a:pPr marL="714375" indent="0">
              <a:buNone/>
            </a:pPr>
            <a:endParaRPr lang="en-US" sz="2600" dirty="0"/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2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152127"/>
          </a:xfrm>
        </p:spPr>
        <p:txBody>
          <a:bodyPr>
            <a:normAutofit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 smtClean="0"/>
              <a:t>6 </a:t>
            </a:r>
            <a:r>
              <a:rPr lang="en-US" sz="2600" b="1" dirty="0"/>
              <a:t>	</a:t>
            </a:r>
            <a:r>
              <a:rPr lang="en-US" sz="2600" b="1" dirty="0" smtClean="0"/>
              <a:t>Emergency relief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endParaRPr lang="en-US" sz="2600" dirty="0"/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42595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4608511"/>
          </a:xfrm>
        </p:spPr>
        <p:txBody>
          <a:bodyPr>
            <a:normAutofit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600" b="1" dirty="0" smtClean="0"/>
              <a:t>6 </a:t>
            </a:r>
            <a:r>
              <a:rPr lang="en-US" sz="2600" b="1" dirty="0"/>
              <a:t>	</a:t>
            </a:r>
            <a:r>
              <a:rPr lang="en-US" sz="2600" b="1" dirty="0" smtClean="0"/>
              <a:t>Emergency relief (Art. 43 Swiss Rules)</a:t>
            </a:r>
          </a:p>
          <a:p>
            <a:pPr marL="1057275">
              <a:lnSpc>
                <a:spcPct val="150000"/>
              </a:lnSpc>
            </a:pPr>
            <a:r>
              <a:rPr lang="en-US" sz="2400" dirty="0" smtClean="0"/>
              <a:t>International trend</a:t>
            </a:r>
          </a:p>
          <a:p>
            <a:pPr marL="1057275">
              <a:lnSpc>
                <a:spcPct val="150000"/>
              </a:lnSpc>
            </a:pPr>
            <a:r>
              <a:rPr lang="en-US" sz="2400" dirty="0" smtClean="0"/>
              <a:t>Opting-out solution (Art</a:t>
            </a:r>
            <a:r>
              <a:rPr lang="en-US" sz="2400" dirty="0"/>
              <a:t>. 43(1</a:t>
            </a:r>
            <a:r>
              <a:rPr lang="en-US" sz="2400" dirty="0" smtClean="0"/>
              <a:t>)), transitional regime</a:t>
            </a:r>
          </a:p>
          <a:p>
            <a:pPr marL="1057275"/>
            <a:r>
              <a:rPr lang="en-US" sz="2400" b="1" dirty="0" smtClean="0"/>
              <a:t>Same </a:t>
            </a:r>
            <a:r>
              <a:rPr lang="en-US" sz="2400" b="1" dirty="0"/>
              <a:t>effects as a decision of «interim measures of </a:t>
            </a:r>
            <a:r>
              <a:rPr lang="en-US" sz="2400" b="1" dirty="0" smtClean="0"/>
              <a:t>protection</a:t>
            </a:r>
            <a:r>
              <a:rPr lang="en-US" sz="2400" b="1" dirty="0"/>
              <a:t>» </a:t>
            </a:r>
            <a:r>
              <a:rPr lang="en-US" sz="2400" dirty="0"/>
              <a:t>made pursuant </a:t>
            </a:r>
            <a:r>
              <a:rPr lang="en-US" sz="2400" dirty="0" smtClean="0"/>
              <a:t>to Art</a:t>
            </a:r>
            <a:r>
              <a:rPr lang="en-US" sz="2400" dirty="0"/>
              <a:t>. 26 (Art. 43(8</a:t>
            </a:r>
            <a:r>
              <a:rPr lang="en-US" sz="2400" dirty="0" smtClean="0"/>
              <a:t>)):</a:t>
            </a:r>
          </a:p>
          <a:p>
            <a:pPr marL="1457325" lvl="1"/>
            <a:r>
              <a:rPr lang="en-US" sz="2000" dirty="0" smtClean="0"/>
              <a:t>May be rendered in the form of an interim award (&gt;&lt; ICC)</a:t>
            </a:r>
          </a:p>
          <a:p>
            <a:pPr marL="1457325" lvl="1"/>
            <a:r>
              <a:rPr lang="en-US" sz="2000" i="1" dirty="0" smtClean="0"/>
              <a:t>Ex parte </a:t>
            </a:r>
            <a:r>
              <a:rPr lang="en-US" sz="2000" dirty="0" smtClean="0"/>
              <a:t>relief available (&gt;&lt; ICC; others)</a:t>
            </a:r>
          </a:p>
          <a:p>
            <a:pPr marL="1057275"/>
            <a:r>
              <a:rPr lang="en-US" sz="2400" dirty="0" smtClean="0"/>
              <a:t>Emergency arbitrator to determine and allocate party costs if no arbitral tribunal is constituted (Art. 43(9); (&gt;&lt; ICC) </a:t>
            </a: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131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51763" y="314096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Thank You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837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fr-FR" dirty="0" smtClean="0"/>
              <a:t>1 	</a:t>
            </a:r>
            <a:r>
              <a:rPr lang="fr-FR" dirty="0" err="1" smtClean="0"/>
              <a:t>Roots</a:t>
            </a:r>
            <a:endParaRPr lang="fr-FR" dirty="0" smtClean="0"/>
          </a:p>
          <a:p>
            <a:pPr marL="714375" indent="-714375">
              <a:buNone/>
              <a:tabLst>
                <a:tab pos="714375" algn="l"/>
              </a:tabLst>
            </a:pPr>
            <a:r>
              <a:rPr lang="fr-FR" dirty="0"/>
              <a:t>2 </a:t>
            </a:r>
            <a:r>
              <a:rPr lang="fr-FR" dirty="0" smtClean="0"/>
              <a:t>	</a:t>
            </a:r>
            <a:r>
              <a:rPr lang="en-GB" dirty="0" smtClean="0"/>
              <a:t>Strengthen </a:t>
            </a:r>
            <a:r>
              <a:rPr lang="en-GB" dirty="0"/>
              <a:t>the supervisory powers of the arbitral </a:t>
            </a:r>
            <a:r>
              <a:rPr lang="en-GB" dirty="0" smtClean="0"/>
              <a:t>institution</a:t>
            </a:r>
          </a:p>
          <a:p>
            <a:pPr marL="714375" indent="-714375">
              <a:buNone/>
              <a:tabLst>
                <a:tab pos="714375" algn="l"/>
              </a:tabLst>
            </a:pPr>
            <a:r>
              <a:rPr lang="en-GB" dirty="0" smtClean="0"/>
              <a:t>3 	Accelerate </a:t>
            </a:r>
            <a:r>
              <a:rPr lang="en-GB" dirty="0"/>
              <a:t>the </a:t>
            </a:r>
            <a:r>
              <a:rPr lang="en-GB" dirty="0" smtClean="0"/>
              <a:t>proceedings</a:t>
            </a:r>
          </a:p>
          <a:p>
            <a:pPr marL="714375" indent="-714375">
              <a:buNone/>
              <a:tabLst>
                <a:tab pos="714375" algn="l"/>
              </a:tabLst>
            </a:pPr>
            <a:r>
              <a:rPr lang="en-US" dirty="0" smtClean="0"/>
              <a:t>4 	More </a:t>
            </a:r>
            <a:r>
              <a:rPr lang="en-US" dirty="0"/>
              <a:t>flexibility for the arbitral </a:t>
            </a:r>
            <a:r>
              <a:rPr lang="en-US" dirty="0" smtClean="0"/>
              <a:t>tribunal</a:t>
            </a:r>
          </a:p>
          <a:p>
            <a:pPr marL="714375" indent="-714375">
              <a:buNone/>
              <a:tabLst>
                <a:tab pos="714375" algn="l"/>
              </a:tabLst>
            </a:pPr>
            <a:r>
              <a:rPr lang="en-US" dirty="0" smtClean="0"/>
              <a:t>5 	Better </a:t>
            </a:r>
            <a:r>
              <a:rPr lang="en-US" dirty="0"/>
              <a:t>control of the </a:t>
            </a:r>
            <a:r>
              <a:rPr lang="en-US" dirty="0" smtClean="0"/>
              <a:t>costs</a:t>
            </a:r>
          </a:p>
          <a:p>
            <a:pPr marL="714375" indent="-714375">
              <a:buNone/>
              <a:tabLst>
                <a:tab pos="714375" algn="l"/>
              </a:tabLst>
            </a:pPr>
            <a:r>
              <a:rPr lang="en-US" dirty="0" smtClean="0"/>
              <a:t>6 	Emergency </a:t>
            </a:r>
            <a:r>
              <a:rPr lang="en-US" dirty="0"/>
              <a:t>relief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sz="3200" b="1" dirty="0" smtClean="0"/>
              <a:t>Swiss Rules: Roots</a:t>
            </a:r>
            <a:r>
              <a:rPr lang="en-US" sz="3200" b="1" dirty="0"/>
              <a:t>, Revision and </a:t>
            </a:r>
            <a:r>
              <a:rPr lang="en-US" sz="3200" b="1" dirty="0" smtClean="0"/>
              <a:t>Experiences</a:t>
            </a:r>
            <a:endParaRPr lang="en-US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5023444"/>
          </a:xfrm>
        </p:spPr>
        <p:txBody>
          <a:bodyPr>
            <a:normAutofit lnSpcReduction="10000"/>
          </a:bodyPr>
          <a:lstStyle/>
          <a:p>
            <a:pPr marL="714375" indent="-714375">
              <a:buAutoNum type="arabicPlain"/>
              <a:tabLst>
                <a:tab pos="714375" algn="l"/>
              </a:tabLst>
            </a:pPr>
            <a:r>
              <a:rPr lang="fr-FR" sz="2800" b="1" dirty="0" err="1" smtClean="0"/>
              <a:t>Roots</a:t>
            </a:r>
            <a:r>
              <a:rPr lang="fr-FR" sz="2800" b="1" dirty="0" smtClean="0"/>
              <a:t> </a:t>
            </a:r>
          </a:p>
          <a:p>
            <a:pPr marL="714375" indent="-714375">
              <a:tabLst>
                <a:tab pos="714375" algn="l"/>
              </a:tabLst>
            </a:pPr>
            <a:r>
              <a:rPr lang="fr-FR" sz="2400" u="sng" dirty="0" smtClean="0">
                <a:solidFill>
                  <a:srgbClr val="00B050"/>
                </a:solidFill>
              </a:rPr>
              <a:t>UNCITRAL Arbitration </a:t>
            </a:r>
            <a:r>
              <a:rPr lang="fr-FR" sz="2400" u="sng" dirty="0" err="1" smtClean="0">
                <a:solidFill>
                  <a:srgbClr val="00B050"/>
                </a:solidFill>
              </a:rPr>
              <a:t>Rules</a:t>
            </a:r>
            <a:r>
              <a:rPr lang="fr-FR" sz="2400" u="sng" dirty="0" smtClean="0">
                <a:solidFill>
                  <a:srgbClr val="00B050"/>
                </a:solidFill>
              </a:rPr>
              <a:t> 1976</a:t>
            </a:r>
          </a:p>
          <a:p>
            <a:pPr marL="714375" indent="-714375">
              <a:tabLst>
                <a:tab pos="714375" algn="l"/>
              </a:tabLst>
            </a:pPr>
            <a:r>
              <a:rPr lang="fr-FR" sz="2000" dirty="0" smtClean="0"/>
              <a:t>Arbitration </a:t>
            </a:r>
            <a:r>
              <a:rPr lang="fr-FR" sz="2000" dirty="0" err="1" smtClean="0"/>
              <a:t>Rules</a:t>
            </a:r>
            <a:r>
              <a:rPr lang="fr-FR" sz="2000" dirty="0" smtClean="0"/>
              <a:t> Geneva </a:t>
            </a:r>
            <a:r>
              <a:rPr lang="fr-FR" sz="2000" dirty="0" err="1" smtClean="0"/>
              <a:t>Chamber</a:t>
            </a:r>
            <a:r>
              <a:rPr lang="fr-FR" sz="2000" dirty="0" smtClean="0"/>
              <a:t> of Commerce and </a:t>
            </a:r>
            <a:r>
              <a:rPr lang="fr-FR" sz="2000" dirty="0" err="1" smtClean="0"/>
              <a:t>Industry</a:t>
            </a:r>
            <a:r>
              <a:rPr lang="fr-FR" sz="2000" dirty="0" smtClean="0"/>
              <a:t> 2000</a:t>
            </a:r>
          </a:p>
          <a:p>
            <a:pPr marL="714375" indent="-714375">
              <a:tabLst>
                <a:tab pos="714375" algn="l"/>
              </a:tabLst>
            </a:pPr>
            <a:r>
              <a:rPr lang="fr-FR" sz="2000" dirty="0" smtClean="0"/>
              <a:t>International Arbitration </a:t>
            </a:r>
            <a:r>
              <a:rPr lang="fr-FR" sz="2000" dirty="0" err="1" smtClean="0"/>
              <a:t>Rules</a:t>
            </a:r>
            <a:r>
              <a:rPr lang="fr-FR" sz="2000" dirty="0" smtClean="0"/>
              <a:t> Zurich </a:t>
            </a:r>
            <a:r>
              <a:rPr lang="fr-FR" sz="2000" dirty="0" err="1" smtClean="0"/>
              <a:t>Chamber</a:t>
            </a:r>
            <a:r>
              <a:rPr lang="fr-FR" sz="2000" dirty="0" smtClean="0"/>
              <a:t> of Commerce 1989</a:t>
            </a:r>
          </a:p>
          <a:p>
            <a:pPr marL="714375" indent="-714375">
              <a:tabLst>
                <a:tab pos="714375" algn="l"/>
              </a:tabLst>
            </a:pPr>
            <a:r>
              <a:rPr lang="fr-FR" sz="2000" dirty="0" smtClean="0"/>
              <a:t>TI, VD, BS, BE</a:t>
            </a:r>
          </a:p>
          <a:p>
            <a:pPr>
              <a:buFont typeface="Wingdings"/>
              <a:buChar char="à"/>
              <a:tabLst>
                <a:tab pos="714375" algn="l"/>
              </a:tabLst>
            </a:pPr>
            <a:r>
              <a:rPr lang="fr-FR" sz="2400" dirty="0" err="1" smtClean="0">
                <a:solidFill>
                  <a:srgbClr val="FF0000"/>
                </a:solidFill>
              </a:rPr>
              <a:t>Swiss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Rules</a:t>
            </a:r>
            <a:r>
              <a:rPr lang="fr-FR" sz="2400" dirty="0">
                <a:solidFill>
                  <a:srgbClr val="FF0000"/>
                </a:solidFill>
              </a:rPr>
              <a:t> of International Arbitration </a:t>
            </a:r>
            <a:r>
              <a:rPr lang="fr-FR" sz="2400" dirty="0" smtClean="0">
                <a:solidFill>
                  <a:srgbClr val="FF0000"/>
                </a:solidFill>
              </a:rPr>
              <a:t>2004</a:t>
            </a:r>
          </a:p>
          <a:p>
            <a:pPr>
              <a:buFont typeface="Wingdings"/>
              <a:buChar char="à"/>
              <a:tabLst>
                <a:tab pos="714375" algn="l"/>
              </a:tabLst>
            </a:pPr>
            <a:r>
              <a:rPr lang="fr-FR" sz="2400" dirty="0" err="1" smtClean="0">
                <a:solidFill>
                  <a:srgbClr val="FF0000"/>
                </a:solidFill>
              </a:rPr>
              <a:t>Swiss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Rules</a:t>
            </a:r>
            <a:r>
              <a:rPr lang="fr-FR" sz="2400" dirty="0" smtClean="0">
                <a:solidFill>
                  <a:srgbClr val="FF0000"/>
                </a:solidFill>
              </a:rPr>
              <a:t> of International Arbitration 2012</a:t>
            </a:r>
            <a:r>
              <a:rPr lang="fr-FR" sz="2400" dirty="0" smtClean="0"/>
              <a:t>;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«light </a:t>
            </a:r>
            <a:r>
              <a:rPr lang="fr-FR" sz="2400" dirty="0" err="1" smtClean="0"/>
              <a:t>revision</a:t>
            </a:r>
            <a:r>
              <a:rPr lang="fr-FR" sz="2400" dirty="0" smtClean="0"/>
              <a:t>»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considered</a:t>
            </a:r>
            <a:r>
              <a:rPr lang="fr-FR" sz="2400" dirty="0" smtClean="0"/>
              <a:t>:</a:t>
            </a:r>
            <a:endParaRPr lang="fr-FR" sz="2400" dirty="0">
              <a:solidFill>
                <a:srgbClr val="FF0000"/>
              </a:solidFill>
            </a:endParaRPr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r>
              <a:rPr lang="fr-FR" sz="2000" dirty="0"/>
              <a:t>UNCITRAL Arbitration </a:t>
            </a:r>
            <a:r>
              <a:rPr lang="fr-FR" sz="2000" dirty="0" err="1"/>
              <a:t>Rules</a:t>
            </a:r>
            <a:r>
              <a:rPr lang="fr-FR" sz="2000" dirty="0"/>
              <a:t> </a:t>
            </a:r>
            <a:r>
              <a:rPr lang="fr-FR" sz="2000" dirty="0" smtClean="0"/>
              <a:t>2010</a:t>
            </a:r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r>
              <a:rPr lang="fr-FR" sz="2000" dirty="0" smtClean="0"/>
              <a:t>ICC </a:t>
            </a:r>
            <a:r>
              <a:rPr lang="fr-FR" sz="2000" dirty="0" err="1" smtClean="0"/>
              <a:t>Rules</a:t>
            </a:r>
            <a:r>
              <a:rPr lang="fr-FR" sz="2000" dirty="0" smtClean="0"/>
              <a:t> of Arbitration 2012</a:t>
            </a:r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r>
              <a:rPr lang="fr-FR" sz="2000" dirty="0" smtClean="0"/>
              <a:t>CEDR </a:t>
            </a:r>
            <a:r>
              <a:rPr lang="fr-FR" sz="2000" dirty="0" err="1" smtClean="0"/>
              <a:t>Rules</a:t>
            </a:r>
            <a:r>
              <a:rPr lang="fr-FR" sz="2000" dirty="0" smtClean="0"/>
              <a:t> for the Facilitation of </a:t>
            </a:r>
            <a:r>
              <a:rPr lang="fr-FR" sz="2000" dirty="0" err="1" smtClean="0"/>
              <a:t>Settlement</a:t>
            </a:r>
            <a:r>
              <a:rPr lang="fr-FR" sz="2000" dirty="0" smtClean="0"/>
              <a:t> in International Arbitration 2009</a:t>
            </a:r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r>
              <a:rPr lang="fr-FR" sz="2000" dirty="0" smtClean="0"/>
              <a:t>IBA </a:t>
            </a:r>
            <a:r>
              <a:rPr lang="fr-FR" sz="2000" dirty="0" err="1" smtClean="0"/>
              <a:t>Rules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Taking</a:t>
            </a:r>
            <a:r>
              <a:rPr lang="fr-FR" sz="2000" dirty="0" smtClean="0"/>
              <a:t> of Evidence in International Arbitration 2010</a:t>
            </a:r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r>
              <a:rPr lang="fr-FR" sz="2000" dirty="0" smtClean="0"/>
              <a:t>AAA/ICDR 2009; SCC 2010; SIAC 2010</a:t>
            </a:r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r>
              <a:rPr lang="fr-FR" sz="2000" dirty="0" smtClean="0"/>
              <a:t>ICC Commission Techniques for </a:t>
            </a:r>
            <a:r>
              <a:rPr lang="fr-FR" sz="2000" dirty="0" err="1" smtClean="0"/>
              <a:t>Controlling</a:t>
            </a:r>
            <a:r>
              <a:rPr lang="fr-FR" sz="2000" dirty="0" smtClean="0"/>
              <a:t> Time and </a:t>
            </a:r>
            <a:r>
              <a:rPr lang="fr-FR" sz="2000" dirty="0" err="1" smtClean="0"/>
              <a:t>Costs</a:t>
            </a:r>
            <a:r>
              <a:rPr lang="fr-FR" sz="2000" dirty="0" smtClean="0"/>
              <a:t> in Arbitration 2007</a:t>
            </a:r>
          </a:p>
          <a:p>
            <a:pPr marL="714375" indent="-714375">
              <a:lnSpc>
                <a:spcPts val="1600"/>
              </a:lnSpc>
              <a:tabLst>
                <a:tab pos="714375" algn="l"/>
              </a:tabLst>
            </a:pPr>
            <a:endParaRPr lang="en-US" sz="2600" dirty="0" smtClean="0"/>
          </a:p>
          <a:p>
            <a:pPr marL="714375" indent="-714375">
              <a:lnSpc>
                <a:spcPts val="1600"/>
              </a:lnSpc>
              <a:tabLst>
                <a:tab pos="714375" algn="l"/>
              </a:tabLst>
            </a:pPr>
            <a:endParaRPr lang="en-US" sz="2600" dirty="0"/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endParaRPr lang="fr-FR" sz="2000" dirty="0" smtClean="0"/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endParaRPr lang="fr-FR" sz="2000" dirty="0"/>
          </a:p>
          <a:p>
            <a:pPr marL="714375" indent="0">
              <a:buNone/>
              <a:tabLst>
                <a:tab pos="714375" algn="l"/>
              </a:tabLst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09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sz="3200" b="1" dirty="0" smtClean="0"/>
              <a:t>Swiss Rules: Roots</a:t>
            </a:r>
            <a:r>
              <a:rPr lang="en-US" sz="3200" b="1" dirty="0"/>
              <a:t>, Revision and </a:t>
            </a:r>
            <a:r>
              <a:rPr lang="en-US" sz="3200" b="1" dirty="0" smtClean="0"/>
              <a:t>Experiences</a:t>
            </a:r>
            <a:endParaRPr lang="en-US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5876"/>
            <a:ext cx="8229600" cy="4840288"/>
          </a:xfrm>
        </p:spPr>
        <p:txBody>
          <a:bodyPr>
            <a:normAutofit lnSpcReduction="10000"/>
          </a:bodyPr>
          <a:lstStyle/>
          <a:p>
            <a:pPr marL="714375" indent="-714375">
              <a:buAutoNum type="arabicPlain"/>
              <a:tabLst>
                <a:tab pos="714375" algn="l"/>
              </a:tabLst>
            </a:pPr>
            <a:r>
              <a:rPr lang="fr-FR" sz="2800" b="1" dirty="0" err="1" smtClean="0"/>
              <a:t>Roots</a:t>
            </a:r>
            <a:r>
              <a:rPr lang="fr-FR" sz="2800" b="1" dirty="0" smtClean="0"/>
              <a:t> </a:t>
            </a:r>
          </a:p>
          <a:p>
            <a:pPr marL="0" indent="0">
              <a:buNone/>
              <a:tabLst>
                <a:tab pos="714375" algn="l"/>
                <a:tab pos="3590925" algn="l"/>
                <a:tab pos="4667250" algn="l"/>
              </a:tabLst>
            </a:pPr>
            <a:r>
              <a:rPr lang="fr-FR" sz="2800" dirty="0" smtClean="0"/>
              <a:t>	</a:t>
            </a:r>
            <a:br>
              <a:rPr lang="fr-FR" sz="2800" dirty="0" smtClean="0"/>
            </a:br>
            <a:r>
              <a:rPr lang="fr-FR" sz="2800" dirty="0" smtClean="0"/>
              <a:t>	UNCITRAL </a:t>
            </a:r>
            <a:r>
              <a:rPr lang="fr-FR" sz="2800" dirty="0" err="1" smtClean="0"/>
              <a:t>Rules</a:t>
            </a:r>
            <a:r>
              <a:rPr lang="fr-FR" sz="2800" dirty="0" smtClean="0"/>
              <a:t> 	→ </a:t>
            </a:r>
            <a:r>
              <a:rPr lang="fr-FR" sz="2000" dirty="0" smtClean="0"/>
              <a:t> 	</a:t>
            </a:r>
            <a:r>
              <a:rPr lang="fr-FR" sz="2800" dirty="0" err="1" smtClean="0"/>
              <a:t>Swiss</a:t>
            </a:r>
            <a:r>
              <a:rPr lang="fr-FR" sz="2800" dirty="0" smtClean="0"/>
              <a:t> </a:t>
            </a:r>
            <a:r>
              <a:rPr lang="fr-FR" sz="2800" dirty="0" err="1" smtClean="0"/>
              <a:t>Rules</a:t>
            </a:r>
            <a:endParaRPr lang="fr-FR" sz="2800" dirty="0" smtClean="0"/>
          </a:p>
          <a:p>
            <a:pPr marL="0" indent="0">
              <a:buNone/>
              <a:tabLst>
                <a:tab pos="714375" algn="l"/>
                <a:tab pos="3590925" algn="l"/>
                <a:tab pos="4667250" algn="l"/>
              </a:tabLst>
            </a:pPr>
            <a:r>
              <a:rPr lang="fr-FR" sz="2000" dirty="0"/>
              <a:t>	</a:t>
            </a:r>
            <a:r>
              <a:rPr lang="fr-FR" sz="2800" dirty="0" smtClean="0"/>
              <a:t>ad hoc</a:t>
            </a:r>
            <a:r>
              <a:rPr lang="fr-FR" sz="2000" dirty="0"/>
              <a:t>	</a:t>
            </a:r>
            <a:r>
              <a:rPr lang="fr-FR" sz="2800" dirty="0" smtClean="0"/>
              <a:t>→	</a:t>
            </a:r>
            <a:r>
              <a:rPr lang="fr-FR" sz="2800" dirty="0" err="1" smtClean="0"/>
              <a:t>institutional</a:t>
            </a:r>
            <a:endParaRPr lang="fr-FR" sz="2800" dirty="0"/>
          </a:p>
          <a:p>
            <a:pPr marL="1171575" indent="-457200">
              <a:lnSpc>
                <a:spcPts val="1600"/>
              </a:lnSpc>
              <a:spcBef>
                <a:spcPts val="200"/>
              </a:spcBef>
              <a:buFont typeface="Symbol" pitchFamily="18" charset="2"/>
              <a:buChar char="-"/>
              <a:tabLst>
                <a:tab pos="1076325" algn="l"/>
              </a:tabLst>
            </a:pPr>
            <a:endParaRPr lang="fr-FR" sz="2000" dirty="0" smtClean="0"/>
          </a:p>
          <a:p>
            <a:pPr marL="1171575" indent="-457200">
              <a:spcBef>
                <a:spcPts val="0"/>
              </a:spcBef>
              <a:buFont typeface="Symbol" pitchFamily="18" charset="2"/>
              <a:buChar char="-"/>
              <a:tabLst>
                <a:tab pos="714375" algn="l"/>
              </a:tabLst>
            </a:pPr>
            <a:r>
              <a:rPr lang="fr-FR" sz="2000" dirty="0"/>
              <a:t>c</a:t>
            </a:r>
            <a:r>
              <a:rPr lang="fr-FR" sz="2000" dirty="0" smtClean="0"/>
              <a:t>hanges and additions to </a:t>
            </a:r>
            <a:r>
              <a:rPr lang="fr-FR" sz="2000" dirty="0" err="1" smtClean="0"/>
              <a:t>adapt</a:t>
            </a:r>
            <a:r>
              <a:rPr lang="fr-FR" sz="2000" dirty="0" smtClean="0"/>
              <a:t> a set of </a:t>
            </a:r>
            <a:r>
              <a:rPr lang="fr-FR" sz="2000" i="1" dirty="0" smtClean="0"/>
              <a:t>ad hoc </a:t>
            </a:r>
            <a:r>
              <a:rPr lang="fr-FR" sz="2000" dirty="0" err="1" smtClean="0"/>
              <a:t>rules</a:t>
            </a:r>
            <a:r>
              <a:rPr lang="fr-FR" sz="2000" dirty="0"/>
              <a:t> </a:t>
            </a:r>
            <a:r>
              <a:rPr lang="fr-FR" sz="2000" dirty="0" smtClean="0"/>
              <a:t>to </a:t>
            </a:r>
            <a:r>
              <a:rPr lang="fr-FR" sz="2000" dirty="0" err="1" smtClean="0"/>
              <a:t>institutional</a:t>
            </a:r>
            <a:r>
              <a:rPr lang="fr-FR" sz="2000" dirty="0" smtClean="0"/>
              <a:t> arbitration</a:t>
            </a:r>
          </a:p>
          <a:p>
            <a:pPr marL="1171575" indent="-457200">
              <a:buFont typeface="Symbol" pitchFamily="18" charset="2"/>
              <a:buChar char="-"/>
              <a:tabLst>
                <a:tab pos="714375" algn="l"/>
              </a:tabLst>
            </a:pPr>
            <a:r>
              <a:rPr lang="fr-FR" sz="2000" dirty="0" smtClean="0"/>
              <a:t>changes and additions </a:t>
            </a:r>
            <a:r>
              <a:rPr lang="fr-FR" sz="2000" dirty="0" err="1" smtClean="0"/>
              <a:t>reflecting</a:t>
            </a:r>
            <a:r>
              <a:rPr lang="fr-FR" sz="2000" dirty="0" smtClean="0"/>
              <a:t> modern practice, </a:t>
            </a:r>
            <a:r>
              <a:rPr lang="fr-FR" sz="2000" dirty="0" err="1" smtClean="0"/>
              <a:t>e.g</a:t>
            </a:r>
            <a:r>
              <a:rPr lang="fr-FR" sz="2000" dirty="0" smtClean="0"/>
              <a:t>.</a:t>
            </a:r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1(4): 	</a:t>
            </a:r>
            <a:r>
              <a:rPr lang="fr-FR" sz="1800" dirty="0" err="1" smtClean="0"/>
              <a:t>autonomy</a:t>
            </a:r>
            <a:r>
              <a:rPr lang="fr-FR" sz="1800" dirty="0" smtClean="0"/>
              <a:t> of the arbitral </a:t>
            </a:r>
            <a:r>
              <a:rPr lang="fr-FR" sz="1800" dirty="0" err="1" smtClean="0"/>
              <a:t>procedure</a:t>
            </a:r>
            <a:endParaRPr lang="fr-FR" sz="1800" dirty="0" smtClean="0"/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4(1): 	consolidation</a:t>
            </a:r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4(2): 	</a:t>
            </a:r>
            <a:r>
              <a:rPr lang="fr-FR" sz="1800" dirty="0" err="1" smtClean="0"/>
              <a:t>joinder</a:t>
            </a:r>
            <a:endParaRPr lang="fr-FR" sz="1800" dirty="0" smtClean="0"/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15(8): 	</a:t>
            </a:r>
            <a:r>
              <a:rPr lang="fr-FR" sz="1800" dirty="0" err="1" smtClean="0"/>
              <a:t>settlement</a:t>
            </a:r>
            <a:r>
              <a:rPr lang="fr-FR" sz="1800" dirty="0" smtClean="0"/>
              <a:t> facilitation</a:t>
            </a:r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26(3):	</a:t>
            </a:r>
            <a:r>
              <a:rPr lang="fr-FR" sz="1800" i="1" dirty="0" smtClean="0"/>
              <a:t>ex parte </a:t>
            </a:r>
            <a:r>
              <a:rPr lang="fr-FR" sz="1800" dirty="0" err="1" smtClean="0"/>
              <a:t>interim</a:t>
            </a:r>
            <a:r>
              <a:rPr lang="fr-FR" sz="1800" dirty="0" smtClean="0"/>
              <a:t> relief</a:t>
            </a:r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42:	</a:t>
            </a:r>
            <a:r>
              <a:rPr lang="fr-FR" sz="1800" dirty="0" err="1" smtClean="0"/>
              <a:t>expedited</a:t>
            </a:r>
            <a:r>
              <a:rPr lang="fr-FR" sz="1800" dirty="0" smtClean="0"/>
              <a:t> </a:t>
            </a:r>
            <a:r>
              <a:rPr lang="fr-FR" sz="1800" dirty="0" err="1" smtClean="0"/>
              <a:t>procedure</a:t>
            </a:r>
            <a:endParaRPr lang="fr-FR" sz="1800" dirty="0" smtClean="0"/>
          </a:p>
          <a:p>
            <a:pPr marL="1162050" indent="0">
              <a:spcBef>
                <a:spcPts val="200"/>
              </a:spcBef>
              <a:buNone/>
              <a:tabLst>
                <a:tab pos="1162050" algn="l"/>
                <a:tab pos="2333625" algn="l"/>
              </a:tabLst>
            </a:pPr>
            <a:r>
              <a:rPr lang="fr-FR" sz="1800" dirty="0" smtClean="0"/>
              <a:t>Art. 43:	emergency relief / arbitration</a:t>
            </a:r>
          </a:p>
          <a:p>
            <a:pPr marL="1162050" indent="0">
              <a:buNone/>
              <a:tabLst>
                <a:tab pos="1162050" algn="l"/>
                <a:tab pos="2333625" algn="l"/>
              </a:tabLst>
            </a:pPr>
            <a:endParaRPr lang="fr-FR" sz="2000" dirty="0" smtClean="0"/>
          </a:p>
          <a:p>
            <a:pPr marL="0" indent="0">
              <a:buNone/>
            </a:pPr>
            <a:endParaRPr lang="fr-FR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60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108720"/>
          </a:xfrm>
        </p:spPr>
        <p:txBody>
          <a:bodyPr>
            <a:normAutofit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de-CH" sz="2800" b="1" dirty="0" smtClean="0"/>
              <a:t>2 	</a:t>
            </a:r>
            <a:r>
              <a:rPr lang="en-US" sz="2800" b="1" dirty="0" smtClean="0"/>
              <a:t>Strengthen </a:t>
            </a:r>
            <a:r>
              <a:rPr lang="en-US" sz="2800" b="1" dirty="0"/>
              <a:t>the supervisory powers of the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arbitral </a:t>
            </a:r>
            <a:r>
              <a:rPr lang="en-US" sz="2800" b="1" dirty="0"/>
              <a:t>institution </a:t>
            </a:r>
            <a:endParaRPr lang="de-CH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578485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714375" indent="-714375">
              <a:buAutoNum type="arabicPlain" startAt="2"/>
              <a:tabLst>
                <a:tab pos="714375" algn="l"/>
              </a:tabLst>
            </a:pPr>
            <a:r>
              <a:rPr lang="en-US" sz="4400" b="1" dirty="0" smtClean="0"/>
              <a:t>Strengthen </a:t>
            </a:r>
            <a:r>
              <a:rPr lang="en-US" sz="4400" b="1" dirty="0"/>
              <a:t>the supervisory powers of the </a:t>
            </a:r>
            <a:r>
              <a:rPr lang="en-US" sz="4400" b="1" dirty="0" smtClean="0"/>
              <a:t>arbitral </a:t>
            </a:r>
            <a:r>
              <a:rPr lang="en-US" sz="4400" b="1" dirty="0"/>
              <a:t>institution </a:t>
            </a:r>
            <a:endParaRPr lang="en-US" sz="4400" b="1" dirty="0" smtClean="0"/>
          </a:p>
          <a:p>
            <a:pPr marL="714375" indent="0">
              <a:buNone/>
            </a:pPr>
            <a:r>
              <a:rPr lang="de-CH" sz="2900" dirty="0" smtClean="0"/>
              <a:t/>
            </a:r>
            <a:br>
              <a:rPr lang="de-CH" sz="2900" dirty="0" smtClean="0"/>
            </a:br>
            <a:r>
              <a:rPr lang="en-US" sz="3600" i="1" dirty="0" smtClean="0"/>
              <a:t>«</a:t>
            </a:r>
            <a:r>
              <a:rPr lang="en-US" sz="3600" i="1" dirty="0"/>
              <a:t>By submitting their dispute to arbitration under these Rules, the parties </a:t>
            </a:r>
            <a:r>
              <a:rPr lang="en-US" sz="3600" i="1" dirty="0" smtClean="0"/>
              <a:t>confer on </a:t>
            </a:r>
            <a:r>
              <a:rPr lang="en-US" sz="3600" i="1" dirty="0"/>
              <a:t>the Court, to the fullest extent permitted under the law applicable to </a:t>
            </a:r>
            <a:r>
              <a:rPr lang="en-US" sz="3600" i="1" dirty="0" smtClean="0"/>
              <a:t>the arbitration</a:t>
            </a:r>
            <a:r>
              <a:rPr lang="en-US" sz="3600" i="1" dirty="0"/>
              <a:t>, all of the powers required for the purpose of supervising the </a:t>
            </a:r>
            <a:r>
              <a:rPr lang="en-US" sz="3600" i="1" dirty="0" smtClean="0"/>
              <a:t>arbitral proceedings </a:t>
            </a:r>
            <a:r>
              <a:rPr lang="en-US" sz="3600" i="1" dirty="0"/>
              <a:t>otherwise vested in the competent judicial authority [...]»</a:t>
            </a:r>
            <a:r>
              <a:rPr lang="en-US" sz="3600" dirty="0"/>
              <a:t> (Art. 1(4</a:t>
            </a:r>
            <a:r>
              <a:rPr lang="en-US" sz="3600" dirty="0" smtClean="0"/>
              <a:t>))</a:t>
            </a:r>
          </a:p>
          <a:p>
            <a:pPr marL="714375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«</a:t>
            </a:r>
            <a:r>
              <a:rPr lang="en-US" sz="3600" i="1" dirty="0"/>
              <a:t>In the event of any failure in the constitution of the arbitral tribunal under </a:t>
            </a:r>
            <a:r>
              <a:rPr lang="en-US" sz="3600" i="1" dirty="0" smtClean="0"/>
              <a:t>these Rules</a:t>
            </a:r>
            <a:r>
              <a:rPr lang="en-US" sz="3600" i="1" dirty="0"/>
              <a:t>, the Court shall have all powers to address such failure […]» </a:t>
            </a:r>
            <a:r>
              <a:rPr lang="en-US" sz="3600" dirty="0"/>
              <a:t>(Art. 5(3))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58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714375" indent="-714375">
              <a:buAutoNum type="arabicPlain" startAt="2"/>
              <a:tabLst>
                <a:tab pos="714375" algn="l"/>
              </a:tabLst>
            </a:pPr>
            <a:r>
              <a:rPr lang="en-US" sz="2600" b="1" dirty="0" smtClean="0"/>
              <a:t>Strengthen </a:t>
            </a:r>
            <a:r>
              <a:rPr lang="en-US" sz="2600" b="1" dirty="0"/>
              <a:t>the supervisory powers of the </a:t>
            </a:r>
            <a:r>
              <a:rPr lang="en-US" sz="2600" b="1" dirty="0" smtClean="0"/>
              <a:t>arbitral </a:t>
            </a:r>
            <a:r>
              <a:rPr lang="en-US" sz="2600" b="1" dirty="0"/>
              <a:t>institution </a:t>
            </a:r>
            <a:endParaRPr lang="en-US" sz="2600" b="1" dirty="0" smtClean="0"/>
          </a:p>
          <a:p>
            <a:pPr marL="714375" indent="0">
              <a:buNone/>
            </a:pPr>
            <a:r>
              <a:rPr lang="de-CH" sz="2900" dirty="0" smtClean="0"/>
              <a:t/>
            </a:r>
            <a:br>
              <a:rPr lang="de-CH" sz="2900" dirty="0" smtClean="0"/>
            </a:br>
            <a:r>
              <a:rPr lang="en-US" sz="2400" i="1" dirty="0"/>
              <a:t>«If the Respondent neither submits an Answer to the Notice of arbitration nor </a:t>
            </a:r>
            <a:r>
              <a:rPr lang="en-US" sz="2400" i="1" dirty="0" smtClean="0"/>
              <a:t>raises an </a:t>
            </a:r>
            <a:r>
              <a:rPr lang="en-US" sz="2400" i="1" dirty="0"/>
              <a:t>objection to the arbitration being administered under these Rules, the Court </a:t>
            </a:r>
            <a:r>
              <a:rPr lang="en-US" sz="2400" i="1" dirty="0" smtClean="0"/>
              <a:t>shall administer </a:t>
            </a:r>
            <a:r>
              <a:rPr lang="en-US" sz="2400" i="1" dirty="0"/>
              <a:t>the case, unless there is manifestly no agreement to arbitrate </a:t>
            </a:r>
            <a:r>
              <a:rPr lang="en-US" sz="2400" i="1" dirty="0" smtClean="0"/>
              <a:t>referring to </a:t>
            </a:r>
            <a:r>
              <a:rPr lang="en-US" sz="2400" i="1" dirty="0"/>
              <a:t>these Rules»</a:t>
            </a:r>
            <a:r>
              <a:rPr lang="en-US" sz="2400" dirty="0"/>
              <a:t> (Art. 3(12</a:t>
            </a:r>
            <a:r>
              <a:rPr lang="en-US" sz="2400" dirty="0" smtClean="0"/>
              <a:t>))</a:t>
            </a:r>
          </a:p>
          <a:p>
            <a:pPr marL="714375" indent="0">
              <a:buNone/>
            </a:pPr>
            <a:endParaRPr lang="en-US" sz="2600" dirty="0" smtClean="0"/>
          </a:p>
          <a:p>
            <a:pPr marL="714375" indent="0">
              <a:buNone/>
            </a:pPr>
            <a:r>
              <a:rPr lang="en-US" sz="2400" dirty="0"/>
              <a:t>Better control of the costs → objective no. 5 </a:t>
            </a:r>
          </a:p>
          <a:p>
            <a:pPr marL="714375" indent="0">
              <a:buNone/>
            </a:pPr>
            <a:endParaRPr lang="en-US" sz="2900" dirty="0"/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49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936104"/>
          </a:xfrm>
        </p:spPr>
        <p:txBody>
          <a:bodyPr>
            <a:normAutofit fontScale="32500" lnSpcReduction="20000"/>
          </a:bodyPr>
          <a:lstStyle/>
          <a:p>
            <a:pPr marL="714375" indent="-714375">
              <a:buNone/>
              <a:tabLst>
                <a:tab pos="714375" algn="l"/>
              </a:tabLst>
            </a:pPr>
            <a:endParaRPr lang="en-US" sz="3400" b="1" dirty="0" smtClean="0"/>
          </a:p>
          <a:p>
            <a:pPr marL="714375" indent="-714375">
              <a:buNone/>
              <a:tabLst>
                <a:tab pos="714375" algn="l"/>
              </a:tabLst>
            </a:pPr>
            <a:r>
              <a:rPr lang="en-US" sz="7400" b="1" dirty="0" smtClean="0"/>
              <a:t>3 </a:t>
            </a:r>
            <a:r>
              <a:rPr lang="en-US" sz="7400" b="1" dirty="0"/>
              <a:t>	Accelerate the proceedings</a:t>
            </a:r>
            <a:endParaRPr lang="en-US" sz="7400" b="1" dirty="0" smtClean="0"/>
          </a:p>
          <a:p>
            <a:pPr marL="714375" indent="0">
              <a:buNone/>
            </a:pPr>
            <a:r>
              <a:rPr lang="de-CH" sz="2900" dirty="0" smtClean="0"/>
              <a:t/>
            </a:r>
            <a:br>
              <a:rPr lang="de-CH" sz="2900" dirty="0" smtClean="0"/>
            </a:br>
            <a:endParaRPr lang="en-US" sz="2900" dirty="0"/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853113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Swiss Rules: Roots, Revision and Experiences</a:t>
            </a:r>
            <a:endParaRPr lang="de-CH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40559"/>
          </a:xfrm>
        </p:spPr>
        <p:txBody>
          <a:bodyPr>
            <a:normAutofit/>
          </a:bodyPr>
          <a:lstStyle/>
          <a:p>
            <a:pPr marL="714375" indent="-714375">
              <a:buNone/>
              <a:tabLst>
                <a:tab pos="714375" algn="l"/>
              </a:tabLst>
            </a:pPr>
            <a:r>
              <a:rPr lang="en-US" sz="2400" b="1" dirty="0" smtClean="0"/>
              <a:t>3 </a:t>
            </a:r>
            <a:r>
              <a:rPr lang="en-US" sz="2400" b="1" dirty="0"/>
              <a:t>	Accelerate the proceedings</a:t>
            </a:r>
            <a:endParaRPr lang="en-US" sz="2400" b="1" dirty="0" smtClean="0"/>
          </a:p>
          <a:p>
            <a:pPr marL="714375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Time </a:t>
            </a:r>
            <a:r>
              <a:rPr lang="en-US" sz="2400" dirty="0"/>
              <a:t>limit </a:t>
            </a:r>
            <a:r>
              <a:rPr lang="en-US" sz="2400" dirty="0" smtClean="0"/>
              <a:t>for </a:t>
            </a:r>
            <a:r>
              <a:rPr lang="en-US" sz="2400" dirty="0"/>
              <a:t>the payment of the deposits of </a:t>
            </a:r>
            <a:r>
              <a:rPr lang="en-US" sz="2400" dirty="0" smtClean="0"/>
              <a:t>costs reduced to 15 days </a:t>
            </a:r>
            <a:r>
              <a:rPr lang="en-US" sz="2400" dirty="0"/>
              <a:t>(Art. 41(4</a:t>
            </a:r>
            <a:r>
              <a:rPr lang="en-US" sz="2400" dirty="0" smtClean="0"/>
              <a:t>))</a:t>
            </a:r>
          </a:p>
          <a:p>
            <a:pPr marL="714375" indent="0">
              <a:buNone/>
            </a:pPr>
            <a:endParaRPr lang="en-US" sz="2400" dirty="0"/>
          </a:p>
          <a:p>
            <a:pPr marL="714375" indent="0">
              <a:buNone/>
            </a:pPr>
            <a:r>
              <a:rPr lang="en-US" sz="2400" dirty="0" smtClean="0"/>
              <a:t>Now time </a:t>
            </a:r>
            <a:r>
              <a:rPr lang="en-US" sz="2400" dirty="0"/>
              <a:t>limit of 15 days for the challenge of an arbitrator (Art. 11(1</a:t>
            </a:r>
            <a:r>
              <a:rPr lang="en-US" sz="2400" dirty="0" smtClean="0"/>
              <a:t>)) </a:t>
            </a:r>
          </a:p>
          <a:p>
            <a:pPr marL="714375" indent="0">
              <a:buNone/>
            </a:pPr>
            <a:endParaRPr lang="en-US" sz="2400" dirty="0" smtClean="0"/>
          </a:p>
          <a:p>
            <a:pPr marL="714375" indent="0">
              <a:buNone/>
            </a:pPr>
            <a:r>
              <a:rPr lang="en-US" sz="2400" dirty="0" smtClean="0"/>
              <a:t>Now time </a:t>
            </a:r>
            <a:r>
              <a:rPr lang="en-US" sz="2400" dirty="0"/>
              <a:t>limit of 15 days for the agreement on the challenge by all parties </a:t>
            </a:r>
            <a:r>
              <a:rPr lang="en-US" sz="2400" dirty="0" smtClean="0"/>
              <a:t>respectively the </a:t>
            </a:r>
            <a:r>
              <a:rPr lang="en-US" sz="2400" dirty="0"/>
              <a:t>withdrawal by the arbitrator (Art. 11(2))</a:t>
            </a:r>
          </a:p>
          <a:p>
            <a:pPr marL="714375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51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Frutiger LT 57 Cn</vt:lpstr>
      <vt:lpstr>Symbol</vt:lpstr>
      <vt:lpstr>Wingdings</vt:lpstr>
      <vt:lpstr>Thème Office</vt:lpstr>
      <vt:lpstr>PowerPoint Presentation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Swiss Rules: Roots, Revision and Experiences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author_geneva</dc:creator>
  <cp:lastModifiedBy>Habegger Philipp</cp:lastModifiedBy>
  <cp:revision>115</cp:revision>
  <cp:lastPrinted>2013-09-18T10:20:03Z</cp:lastPrinted>
  <dcterms:created xsi:type="dcterms:W3CDTF">2013-09-13T07:48:47Z</dcterms:created>
  <dcterms:modified xsi:type="dcterms:W3CDTF">2015-12-04T14:04:35Z</dcterms:modified>
</cp:coreProperties>
</file>