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66" r:id="rId2"/>
    <p:sldId id="286" r:id="rId3"/>
    <p:sldId id="295" r:id="rId4"/>
    <p:sldId id="318" r:id="rId5"/>
    <p:sldId id="319" r:id="rId6"/>
    <p:sldId id="296" r:id="rId7"/>
    <p:sldId id="297" r:id="rId8"/>
    <p:sldId id="298" r:id="rId9"/>
    <p:sldId id="299" r:id="rId10"/>
    <p:sldId id="300" r:id="rId11"/>
    <p:sldId id="301" r:id="rId12"/>
    <p:sldId id="302" r:id="rId13"/>
    <p:sldId id="303" r:id="rId14"/>
    <p:sldId id="304" r:id="rId15"/>
    <p:sldId id="305" r:id="rId16"/>
    <p:sldId id="320" r:id="rId17"/>
    <p:sldId id="306" r:id="rId18"/>
    <p:sldId id="308" r:id="rId19"/>
    <p:sldId id="310" r:id="rId20"/>
    <p:sldId id="311" r:id="rId21"/>
    <p:sldId id="313" r:id="rId22"/>
    <p:sldId id="312" r:id="rId23"/>
    <p:sldId id="314" r:id="rId24"/>
    <p:sldId id="315" r:id="rId25"/>
    <p:sldId id="316" r:id="rId26"/>
    <p:sldId id="317" r:id="rId27"/>
    <p:sldId id="321" r:id="rId28"/>
    <p:sldId id="322" r:id="rId29"/>
    <p:sldId id="281" r:id="rId30"/>
  </p:sldIdLst>
  <p:sldSz cx="9144000" cy="6858000" type="screen4x3"/>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590" autoAdjust="0"/>
  </p:normalViewPr>
  <p:slideViewPr>
    <p:cSldViewPr>
      <p:cViewPr varScale="1">
        <p:scale>
          <a:sx n="111" d="100"/>
          <a:sy n="111" d="100"/>
        </p:scale>
        <p:origin x="166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fr-CH"/>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14F71068-8B0C-4573-8D44-85D15587BF7E}" type="datetimeFigureOut">
              <a:rPr lang="fr-CH" smtClean="0"/>
              <a:t>04.12.2015</a:t>
            </a:fld>
            <a:endParaRPr lang="fr-CH"/>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fr-CH"/>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D6E6A48F-0608-48EC-B5CE-8BC68EBF14C7}" type="slidenum">
              <a:rPr lang="fr-CH" smtClean="0"/>
              <a:t>‹#›</a:t>
            </a:fld>
            <a:endParaRPr lang="fr-CH"/>
          </a:p>
        </p:txBody>
      </p:sp>
    </p:spTree>
    <p:extLst>
      <p:ext uri="{BB962C8B-B14F-4D97-AF65-F5344CB8AC3E}">
        <p14:creationId xmlns:p14="http://schemas.microsoft.com/office/powerpoint/2010/main" val="3715141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136F9A83-28C2-42B4-A21D-93CC95FC1BE1}" type="datetimeFigureOut">
              <a:rPr lang="fr-CH" smtClean="0"/>
              <a:pPr/>
              <a:t>04.12.2015</a:t>
            </a:fld>
            <a:endParaRPr lang="fr-CH"/>
          </a:p>
        </p:txBody>
      </p:sp>
      <p:sp>
        <p:nvSpPr>
          <p:cNvPr id="4" name="Espace réservé de l'image des diapositives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commentaires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6" name="Espace réservé du pied de page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F9411D1-0029-4190-8E51-95F89D30ABDC}" type="slidenum">
              <a:rPr lang="fr-CH" smtClean="0"/>
              <a:pPr/>
              <a:t>‹#›</a:t>
            </a:fld>
            <a:endParaRPr lang="fr-CH"/>
          </a:p>
        </p:txBody>
      </p:sp>
    </p:spTree>
    <p:extLst>
      <p:ext uri="{BB962C8B-B14F-4D97-AF65-F5344CB8AC3E}">
        <p14:creationId xmlns:p14="http://schemas.microsoft.com/office/powerpoint/2010/main" val="873704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B4399D4D-5DDF-4591-A27C-71FDBC305001}" type="slidenum">
              <a:rPr lang="de-CH" smtClean="0"/>
              <a:pPr/>
              <a:t>1</a:t>
            </a:fld>
            <a:endParaRPr lang="de-CH"/>
          </a:p>
        </p:txBody>
      </p:sp>
    </p:spTree>
    <p:extLst>
      <p:ext uri="{BB962C8B-B14F-4D97-AF65-F5344CB8AC3E}">
        <p14:creationId xmlns:p14="http://schemas.microsoft.com/office/powerpoint/2010/main" val="768081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FF9411D1-0029-4190-8E51-95F89D30ABDC}" type="slidenum">
              <a:rPr lang="fr-CH" smtClean="0"/>
              <a:pPr/>
              <a:t>10</a:t>
            </a:fld>
            <a:endParaRPr lang="fr-CH"/>
          </a:p>
        </p:txBody>
      </p:sp>
    </p:spTree>
    <p:extLst>
      <p:ext uri="{BB962C8B-B14F-4D97-AF65-F5344CB8AC3E}">
        <p14:creationId xmlns:p14="http://schemas.microsoft.com/office/powerpoint/2010/main" val="3608976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FF9411D1-0029-4190-8E51-95F89D30ABDC}" type="slidenum">
              <a:rPr lang="fr-CH" smtClean="0"/>
              <a:pPr/>
              <a:t>11</a:t>
            </a:fld>
            <a:endParaRPr lang="fr-CH"/>
          </a:p>
        </p:txBody>
      </p:sp>
    </p:spTree>
    <p:extLst>
      <p:ext uri="{BB962C8B-B14F-4D97-AF65-F5344CB8AC3E}">
        <p14:creationId xmlns:p14="http://schemas.microsoft.com/office/powerpoint/2010/main" val="2300910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FF9411D1-0029-4190-8E51-95F89D30ABDC}" type="slidenum">
              <a:rPr lang="fr-CH" smtClean="0"/>
              <a:pPr/>
              <a:t>12</a:t>
            </a:fld>
            <a:endParaRPr lang="fr-CH"/>
          </a:p>
        </p:txBody>
      </p:sp>
    </p:spTree>
    <p:extLst>
      <p:ext uri="{BB962C8B-B14F-4D97-AF65-F5344CB8AC3E}">
        <p14:creationId xmlns:p14="http://schemas.microsoft.com/office/powerpoint/2010/main" val="1380051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FF9411D1-0029-4190-8E51-95F89D30ABDC}" type="slidenum">
              <a:rPr lang="fr-CH" smtClean="0"/>
              <a:pPr/>
              <a:t>13</a:t>
            </a:fld>
            <a:endParaRPr lang="fr-CH"/>
          </a:p>
        </p:txBody>
      </p:sp>
    </p:spTree>
    <p:extLst>
      <p:ext uri="{BB962C8B-B14F-4D97-AF65-F5344CB8AC3E}">
        <p14:creationId xmlns:p14="http://schemas.microsoft.com/office/powerpoint/2010/main" val="894767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FF9411D1-0029-4190-8E51-95F89D30ABDC}" type="slidenum">
              <a:rPr lang="fr-CH" smtClean="0"/>
              <a:pPr/>
              <a:t>14</a:t>
            </a:fld>
            <a:endParaRPr lang="fr-CH"/>
          </a:p>
        </p:txBody>
      </p:sp>
    </p:spTree>
    <p:extLst>
      <p:ext uri="{BB962C8B-B14F-4D97-AF65-F5344CB8AC3E}">
        <p14:creationId xmlns:p14="http://schemas.microsoft.com/office/powerpoint/2010/main" val="1452424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FF9411D1-0029-4190-8E51-95F89D30ABDC}" type="slidenum">
              <a:rPr lang="fr-CH" smtClean="0"/>
              <a:pPr/>
              <a:t>18</a:t>
            </a:fld>
            <a:endParaRPr lang="fr-CH"/>
          </a:p>
        </p:txBody>
      </p:sp>
    </p:spTree>
    <p:extLst>
      <p:ext uri="{BB962C8B-B14F-4D97-AF65-F5344CB8AC3E}">
        <p14:creationId xmlns:p14="http://schemas.microsoft.com/office/powerpoint/2010/main" val="3237156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a:p>
        </p:txBody>
      </p:sp>
      <p:sp>
        <p:nvSpPr>
          <p:cNvPr id="4" name="Slide Number Placeholder 3"/>
          <p:cNvSpPr>
            <a:spLocks noGrp="1"/>
          </p:cNvSpPr>
          <p:nvPr>
            <p:ph type="sldNum" sz="quarter" idx="10"/>
          </p:nvPr>
        </p:nvSpPr>
        <p:spPr/>
        <p:txBody>
          <a:bodyPr/>
          <a:lstStyle/>
          <a:p>
            <a:fld id="{FF9411D1-0029-4190-8E51-95F89D30ABDC}" type="slidenum">
              <a:rPr lang="fr-CH" smtClean="0"/>
              <a:pPr/>
              <a:t>24</a:t>
            </a:fld>
            <a:endParaRPr lang="fr-CH"/>
          </a:p>
        </p:txBody>
      </p:sp>
    </p:spTree>
    <p:extLst>
      <p:ext uri="{BB962C8B-B14F-4D97-AF65-F5344CB8AC3E}">
        <p14:creationId xmlns:p14="http://schemas.microsoft.com/office/powerpoint/2010/main" val="493893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CH"/>
          </a:p>
        </p:txBody>
      </p:sp>
      <p:sp>
        <p:nvSpPr>
          <p:cNvPr id="4" name="Espace réservé de la date 3"/>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3474784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4057188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CH"/>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3198638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pic>
        <p:nvPicPr>
          <p:cNvPr id="4" name="Grafik 6"/>
          <p:cNvPicPr>
            <a:picLocks noChangeAspect="1"/>
          </p:cNvPicPr>
          <p:nvPr userDrawn="1"/>
        </p:nvPicPr>
        <p:blipFill>
          <a:blip r:embed="rId2" cstate="print"/>
          <a:srcRect/>
          <a:stretch>
            <a:fillRect/>
          </a:stretch>
        </p:blipFill>
        <p:spPr bwMode="auto">
          <a:xfrm>
            <a:off x="-19050" y="0"/>
            <a:ext cx="9163050" cy="2063750"/>
          </a:xfrm>
          <a:prstGeom prst="rect">
            <a:avLst/>
          </a:prstGeom>
          <a:noFill/>
          <a:ln w="9525">
            <a:noFill/>
            <a:miter lim="800000"/>
            <a:headEnd/>
            <a:tailEnd/>
          </a:ln>
        </p:spPr>
      </p:pic>
      <p:sp>
        <p:nvSpPr>
          <p:cNvPr id="5" name="Textfeld 4"/>
          <p:cNvSpPr txBox="1">
            <a:spLocks noChangeArrowheads="1"/>
          </p:cNvSpPr>
          <p:nvPr userDrawn="1"/>
        </p:nvSpPr>
        <p:spPr bwMode="auto">
          <a:xfrm>
            <a:off x="468313" y="1223963"/>
            <a:ext cx="28082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CH" sz="1400" smtClean="0">
                <a:latin typeface="Frutiger LT 57 Cn" pitchFamily="34" charset="0"/>
                <a:cs typeface="Arial" charset="0"/>
              </a:rPr>
              <a:t>www.swissarbitration.org</a:t>
            </a:r>
          </a:p>
        </p:txBody>
      </p:sp>
      <p:sp>
        <p:nvSpPr>
          <p:cNvPr id="3" name="Inhaltsplatzhalter 2"/>
          <p:cNvSpPr>
            <a:spLocks noGrp="1"/>
          </p:cNvSpPr>
          <p:nvPr>
            <p:ph idx="1"/>
          </p:nvPr>
        </p:nvSpPr>
        <p:spPr>
          <a:xfrm>
            <a:off x="438545" y="1641191"/>
            <a:ext cx="8229600" cy="4525963"/>
          </a:xfrm>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CH" dirty="0"/>
          </a:p>
        </p:txBody>
      </p:sp>
      <p:sp>
        <p:nvSpPr>
          <p:cNvPr id="6" name="Rectangle 4"/>
          <p:cNvSpPr>
            <a:spLocks noGrp="1" noChangeArrowheads="1"/>
          </p:cNvSpPr>
          <p:nvPr>
            <p:ph type="dt" sz="half"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de-DE"/>
          </a:p>
        </p:txBody>
      </p:sp>
      <p:sp>
        <p:nvSpPr>
          <p:cNvPr id="7" name="Rectangle 5"/>
          <p:cNvSpPr>
            <a:spLocks noGrp="1" noChangeArrowheads="1"/>
          </p:cNvSpPr>
          <p:nvPr>
            <p:ph type="ftr"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de-DE"/>
          </a:p>
        </p:txBody>
      </p:sp>
      <p:sp>
        <p:nvSpPr>
          <p:cNvPr id="8" name="Rectangle 6"/>
          <p:cNvSpPr>
            <a:spLocks noGrp="1" noChangeArrowheads="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fld id="{867B53CC-C33D-496E-8385-48EA406E33D1}" type="slidenum">
              <a:rPr lang="de-DE"/>
              <a:pPr>
                <a:defRPr/>
              </a:pPr>
              <a:t>‹#›</a:t>
            </a:fld>
            <a:endParaRPr lang="de-DE"/>
          </a:p>
        </p:txBody>
      </p:sp>
    </p:spTree>
    <p:extLst>
      <p:ext uri="{BB962C8B-B14F-4D97-AF65-F5344CB8AC3E}">
        <p14:creationId xmlns:p14="http://schemas.microsoft.com/office/powerpoint/2010/main" val="1652405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4115147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2420777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5" name="Espace réservé de la date 4"/>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3801335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7" name="Espace réservé de la date 6"/>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8" name="Espace réservé du pied de page 7"/>
          <p:cNvSpPr>
            <a:spLocks noGrp="1"/>
          </p:cNvSpPr>
          <p:nvPr>
            <p:ph type="ftr" sz="quarter" idx="11"/>
          </p:nvPr>
        </p:nvSpPr>
        <p:spPr/>
        <p:txBody>
          <a:bodyPr/>
          <a:lstStyle/>
          <a:p>
            <a:endParaRPr lang="fr-CH"/>
          </a:p>
        </p:txBody>
      </p:sp>
      <p:sp>
        <p:nvSpPr>
          <p:cNvPr id="9" name="Espace réservé du numéro de diapositive 8"/>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3649146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e la date 2"/>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4" name="Espace réservé du pied de page 3"/>
          <p:cNvSpPr>
            <a:spLocks noGrp="1"/>
          </p:cNvSpPr>
          <p:nvPr>
            <p:ph type="ftr" sz="quarter" idx="11"/>
          </p:nvPr>
        </p:nvSpPr>
        <p:spPr/>
        <p:txBody>
          <a:bodyPr/>
          <a:lstStyle/>
          <a:p>
            <a:endParaRPr lang="fr-CH"/>
          </a:p>
        </p:txBody>
      </p:sp>
      <p:sp>
        <p:nvSpPr>
          <p:cNvPr id="5" name="Espace réservé du numéro de diapositive 4"/>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591487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3" name="Espace réservé du pied de page 2"/>
          <p:cNvSpPr>
            <a:spLocks noGrp="1"/>
          </p:cNvSpPr>
          <p:nvPr>
            <p:ph type="ftr" sz="quarter" idx="11"/>
          </p:nvPr>
        </p:nvSpPr>
        <p:spPr/>
        <p:txBody>
          <a:bodyPr/>
          <a:lstStyle/>
          <a:p>
            <a:endParaRPr lang="fr-CH"/>
          </a:p>
        </p:txBody>
      </p:sp>
      <p:sp>
        <p:nvSpPr>
          <p:cNvPr id="4" name="Espace réservé du numéro de diapositive 3"/>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4149176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CH"/>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2303821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7405222-D8D7-4934-A57C-B83CDFA61B9A}" type="datetimeFigureOut">
              <a:rPr lang="fr-CH" smtClean="0"/>
              <a:pPr/>
              <a:t>04.12.2015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C9F14C2A-2878-4482-B75B-58415E070CA3}" type="slidenum">
              <a:rPr lang="fr-CH" smtClean="0"/>
              <a:pPr/>
              <a:t>‹#›</a:t>
            </a:fld>
            <a:endParaRPr lang="fr-CH"/>
          </a:p>
        </p:txBody>
      </p:sp>
    </p:spTree>
    <p:extLst>
      <p:ext uri="{BB962C8B-B14F-4D97-AF65-F5344CB8AC3E}">
        <p14:creationId xmlns:p14="http://schemas.microsoft.com/office/powerpoint/2010/main" val="3727075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CH"/>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405222-D8D7-4934-A57C-B83CDFA61B9A}" type="datetimeFigureOut">
              <a:rPr lang="fr-CH" smtClean="0"/>
              <a:pPr/>
              <a:t>04.12.2015</a:t>
            </a:fld>
            <a:endParaRPr lang="fr-CH"/>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F14C2A-2878-4482-B75B-58415E070CA3}" type="slidenum">
              <a:rPr lang="fr-CH" smtClean="0"/>
              <a:pPr/>
              <a:t>‹#›</a:t>
            </a:fld>
            <a:endParaRPr lang="fr-CH"/>
          </a:p>
        </p:txBody>
      </p:sp>
    </p:spTree>
    <p:extLst>
      <p:ext uri="{BB962C8B-B14F-4D97-AF65-F5344CB8AC3E}">
        <p14:creationId xmlns:p14="http://schemas.microsoft.com/office/powerpoint/2010/main" val="1288836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1600200"/>
            <a:ext cx="8229600" cy="4525963"/>
          </a:xfrm>
        </p:spPr>
        <p:txBody>
          <a:bodyPr>
            <a:normAutofit fontScale="92500" lnSpcReduction="20000"/>
          </a:bodyPr>
          <a:lstStyle/>
          <a:p>
            <a:pPr marL="0" indent="0">
              <a:buNone/>
            </a:pPr>
            <a:endParaRPr lang="en-US" dirty="0" smtClean="0"/>
          </a:p>
          <a:p>
            <a:pPr marL="0" indent="0">
              <a:buNone/>
            </a:pPr>
            <a:endParaRPr lang="en-US" sz="3000" dirty="0" smtClean="0"/>
          </a:p>
          <a:p>
            <a:pPr marL="0" indent="0">
              <a:buNone/>
            </a:pPr>
            <a:r>
              <a:rPr lang="en-US" sz="3000" b="1" dirty="0" smtClean="0"/>
              <a:t>Workshop </a:t>
            </a:r>
            <a:r>
              <a:rPr lang="en-US" sz="3000" b="1" dirty="0" smtClean="0"/>
              <a:t>II</a:t>
            </a:r>
            <a:endParaRPr lang="en-US" sz="3000" b="1" dirty="0"/>
          </a:p>
          <a:p>
            <a:pPr marL="0" indent="0">
              <a:buNone/>
            </a:pPr>
            <a:endParaRPr lang="en-US" dirty="0" smtClean="0"/>
          </a:p>
          <a:p>
            <a:pPr marL="0" indent="0">
              <a:buNone/>
            </a:pPr>
            <a:r>
              <a:rPr lang="en-US" sz="3300" dirty="0" smtClean="0"/>
              <a:t>Multi-party and Multi-contract Scenarios under the Swiss Rules</a:t>
            </a:r>
          </a:p>
          <a:p>
            <a:pPr marL="0" indent="0">
              <a:buNone/>
            </a:pPr>
            <a:endParaRPr lang="en-US" dirty="0" smtClean="0"/>
          </a:p>
          <a:p>
            <a:pPr marL="0" indent="0">
              <a:buNone/>
            </a:pPr>
            <a:r>
              <a:rPr lang="en-US" sz="2100" dirty="0" smtClean="0"/>
              <a:t>Dr. Vladimir </a:t>
            </a:r>
            <a:r>
              <a:rPr lang="en-US" sz="2100" dirty="0" err="1" smtClean="0"/>
              <a:t>Djeric</a:t>
            </a:r>
            <a:r>
              <a:rPr lang="en-US" sz="2100" dirty="0" smtClean="0"/>
              <a:t>, MIKIJELJ JANKOVIC &amp; BOGDANOVIC</a:t>
            </a:r>
          </a:p>
          <a:p>
            <a:pPr marL="0" indent="0">
              <a:buNone/>
            </a:pPr>
            <a:r>
              <a:rPr lang="en-US" sz="2100" dirty="0" smtClean="0"/>
              <a:t>Dr</a:t>
            </a:r>
            <a:r>
              <a:rPr lang="en-US" sz="2100" dirty="0" smtClean="0"/>
              <a:t>. Philipp Habegger LL.M., </a:t>
            </a:r>
            <a:r>
              <a:rPr lang="en-US" sz="2100" dirty="0" smtClean="0"/>
              <a:t>LALIVE SA, President </a:t>
            </a:r>
            <a:r>
              <a:rPr lang="en-US" sz="2100" dirty="0" smtClean="0"/>
              <a:t>of the Arbitration Court</a:t>
            </a:r>
          </a:p>
          <a:p>
            <a:pPr marL="0" indent="0">
              <a:buNone/>
            </a:pPr>
            <a:endParaRPr lang="en-US" dirty="0" smtClean="0"/>
          </a:p>
          <a:p>
            <a:pPr marL="0" indent="0">
              <a:buNone/>
            </a:pPr>
            <a:r>
              <a:rPr lang="en-US" sz="2100" dirty="0" smtClean="0"/>
              <a:t>Belgrade, 9 December 2015</a:t>
            </a:r>
            <a:endParaRPr lang="en-US" sz="2100"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6764792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rmAutofit lnSpcReduction="10000"/>
          </a:bodyPr>
          <a:lstStyle/>
          <a:p>
            <a:pPr marL="0" indent="0">
              <a:buNone/>
            </a:pPr>
            <a:r>
              <a:rPr lang="de-CH" i="1" dirty="0"/>
              <a:t>Westland</a:t>
            </a:r>
            <a:r>
              <a:rPr lang="de-CH" dirty="0"/>
              <a:t> </a:t>
            </a:r>
            <a:r>
              <a:rPr lang="de-CH" dirty="0" smtClean="0"/>
              <a:t>(Court of Justice Geneva, 26 Nov 1982</a:t>
            </a:r>
            <a:r>
              <a:rPr lang="de-CH" dirty="0"/>
              <a:t>; </a:t>
            </a:r>
            <a:r>
              <a:rPr lang="de-CH" dirty="0" smtClean="0"/>
              <a:t>Swiss Federal Supreme Court 16 May 1983)</a:t>
            </a:r>
            <a:endParaRPr lang="de-CH" dirty="0"/>
          </a:p>
          <a:p>
            <a:pPr lvl="1"/>
            <a:r>
              <a:rPr lang="de-CH" dirty="0"/>
              <a:t>1 c</a:t>
            </a:r>
            <a:r>
              <a:rPr lang="de-CH" dirty="0" smtClean="0"/>
              <a:t>laimant, </a:t>
            </a:r>
            <a:r>
              <a:rPr lang="de-CH" dirty="0"/>
              <a:t>6 r</a:t>
            </a:r>
            <a:r>
              <a:rPr lang="de-CH" dirty="0" smtClean="0"/>
              <a:t>espondents; </a:t>
            </a:r>
            <a:r>
              <a:rPr lang="de-CH" dirty="0"/>
              <a:t>ICC </a:t>
            </a:r>
            <a:r>
              <a:rPr lang="de-CH" dirty="0" smtClean="0"/>
              <a:t>appointed one </a:t>
            </a:r>
            <a:r>
              <a:rPr lang="de-CH" dirty="0"/>
              <a:t>a</a:t>
            </a:r>
            <a:r>
              <a:rPr lang="de-CH" dirty="0" smtClean="0"/>
              <a:t>rbitrator for all respondents</a:t>
            </a:r>
            <a:endParaRPr lang="de-CH" dirty="0"/>
          </a:p>
          <a:p>
            <a:pPr lvl="1"/>
            <a:r>
              <a:rPr lang="de-CH" dirty="0"/>
              <a:t>1 r</a:t>
            </a:r>
            <a:r>
              <a:rPr lang="de-CH" dirty="0" smtClean="0"/>
              <a:t>espondent claimed unequal influence by the parties on the appointment of the tribunal</a:t>
            </a:r>
            <a:endParaRPr lang="de-CH" dirty="0"/>
          </a:p>
          <a:p>
            <a:pPr lvl="1"/>
            <a:r>
              <a:rPr lang="de-CH" dirty="0" smtClean="0"/>
              <a:t>Swiss Supreme Court: not against </a:t>
            </a:r>
            <a:r>
              <a:rPr lang="de-CH" i="1" dirty="0" smtClean="0"/>
              <a:t>ordre public</a:t>
            </a:r>
            <a:r>
              <a:rPr lang="de-CH" dirty="0" smtClean="0"/>
              <a:t>; </a:t>
            </a:r>
            <a:r>
              <a:rPr lang="en-US" dirty="0" smtClean="0"/>
              <a:t>no </a:t>
            </a:r>
            <a:r>
              <a:rPr lang="en-US" dirty="0"/>
              <a:t>unequal influence as long as </a:t>
            </a:r>
            <a:r>
              <a:rPr lang="en-US" dirty="0" smtClean="0"/>
              <a:t>arbitrator appointed by Claimant is </a:t>
            </a:r>
            <a:r>
              <a:rPr lang="en-US" dirty="0"/>
              <a:t>independent and </a:t>
            </a:r>
            <a:r>
              <a:rPr lang="en-US" dirty="0" smtClean="0"/>
              <a:t>impartial </a:t>
            </a:r>
            <a:r>
              <a:rPr lang="en-US" dirty="0" smtClean="0">
                <a:sym typeface="Wingdings" panose="05000000000000000000" pitchFamily="2" charset="2"/>
              </a:rPr>
              <a:t> less rigid than French Court of Cassation</a:t>
            </a:r>
            <a:endParaRPr lang="de-CH" dirty="0"/>
          </a:p>
        </p:txBody>
      </p:sp>
    </p:spTree>
    <p:extLst>
      <p:ext uri="{BB962C8B-B14F-4D97-AF65-F5344CB8AC3E}">
        <p14:creationId xmlns:p14="http://schemas.microsoft.com/office/powerpoint/2010/main" val="40023341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rmAutofit fontScale="77500" lnSpcReduction="20000"/>
          </a:bodyPr>
          <a:lstStyle/>
          <a:p>
            <a:pPr marL="0" indent="0">
              <a:buNone/>
            </a:pPr>
            <a:r>
              <a:rPr lang="de-CH" dirty="0" smtClean="0"/>
              <a:t>Cantonal Court of </a:t>
            </a:r>
            <a:r>
              <a:rPr lang="de-CH" dirty="0"/>
              <a:t>Neuchâtel (</a:t>
            </a:r>
            <a:r>
              <a:rPr lang="de-CH" dirty="0" smtClean="0"/>
              <a:t>17 June 1994) and Swiss Federal Supreme Court </a:t>
            </a:r>
            <a:r>
              <a:rPr lang="de-CH" dirty="0"/>
              <a:t>(</a:t>
            </a:r>
            <a:r>
              <a:rPr lang="de-CH" dirty="0" smtClean="0"/>
              <a:t>4 Jan 1995)</a:t>
            </a:r>
            <a:endParaRPr lang="de-CH" dirty="0"/>
          </a:p>
          <a:p>
            <a:pPr lvl="1"/>
            <a:r>
              <a:rPr lang="de-CH" dirty="0" smtClean="0"/>
              <a:t>Dissolution of a partnership: </a:t>
            </a:r>
            <a:r>
              <a:rPr lang="de-CH" dirty="0"/>
              <a:t>7 </a:t>
            </a:r>
            <a:r>
              <a:rPr lang="de-CH" dirty="0" smtClean="0"/>
              <a:t>claiming partners against multiple responding partners. </a:t>
            </a:r>
            <a:r>
              <a:rPr lang="en-US" dirty="0"/>
              <a:t>According to </a:t>
            </a:r>
            <a:r>
              <a:rPr lang="en-US" dirty="0" smtClean="0"/>
              <a:t>arbitration </a:t>
            </a:r>
            <a:r>
              <a:rPr lang="en-US" dirty="0"/>
              <a:t>clause </a:t>
            </a:r>
            <a:r>
              <a:rPr lang="en-US" dirty="0" smtClean="0"/>
              <a:t>in partnership agreement each group must jointly </a:t>
            </a:r>
            <a:r>
              <a:rPr lang="en-US" dirty="0"/>
              <a:t>appoint an </a:t>
            </a:r>
            <a:r>
              <a:rPr lang="en-US" dirty="0" smtClean="0"/>
              <a:t>arbitrator</a:t>
            </a:r>
            <a:endParaRPr lang="de-CH" dirty="0"/>
          </a:p>
          <a:p>
            <a:pPr lvl="1"/>
            <a:r>
              <a:rPr lang="en-US" dirty="0"/>
              <a:t>Group of </a:t>
            </a:r>
            <a:r>
              <a:rPr lang="en-US" dirty="0" smtClean="0"/>
              <a:t>claimants refer to Partner A as one of the respondents in their preliminary claim, </a:t>
            </a:r>
            <a:r>
              <a:rPr lang="en-US" dirty="0"/>
              <a:t>although </a:t>
            </a:r>
            <a:r>
              <a:rPr lang="en-US" dirty="0" smtClean="0"/>
              <a:t>he substantially shares the claimants’ point </a:t>
            </a:r>
            <a:r>
              <a:rPr lang="en-US" dirty="0"/>
              <a:t>of </a:t>
            </a:r>
            <a:r>
              <a:rPr lang="en-US" dirty="0" smtClean="0"/>
              <a:t>view</a:t>
            </a:r>
          </a:p>
          <a:p>
            <a:pPr lvl="1"/>
            <a:r>
              <a:rPr lang="de-CH" dirty="0" smtClean="0"/>
              <a:t>the respondents refuse the joint appointment of an arbitrator with A </a:t>
            </a:r>
            <a:r>
              <a:rPr lang="en-US" dirty="0"/>
              <a:t>and appoint joint arbitrator without the involvement of </a:t>
            </a:r>
            <a:r>
              <a:rPr lang="en-US" dirty="0" smtClean="0"/>
              <a:t>A </a:t>
            </a:r>
          </a:p>
          <a:p>
            <a:pPr lvl="1"/>
            <a:r>
              <a:rPr lang="en-US" dirty="0"/>
              <a:t>A </a:t>
            </a:r>
            <a:r>
              <a:rPr lang="en-US" dirty="0" smtClean="0"/>
              <a:t>goes to </a:t>
            </a:r>
            <a:r>
              <a:rPr lang="en-US" dirty="0"/>
              <a:t>court and </a:t>
            </a:r>
            <a:r>
              <a:rPr lang="en-US" dirty="0" smtClean="0"/>
              <a:t>demands </a:t>
            </a:r>
            <a:r>
              <a:rPr lang="en-US" dirty="0"/>
              <a:t>judicial appointment of an arbitrator for all defendants </a:t>
            </a:r>
            <a:r>
              <a:rPr lang="de-CH" dirty="0" smtClean="0">
                <a:sym typeface="Wingdings" pitchFamily="2" charset="2"/>
              </a:rPr>
              <a:t> court rejects</a:t>
            </a:r>
            <a:endParaRPr lang="de-CH" dirty="0"/>
          </a:p>
        </p:txBody>
      </p:sp>
    </p:spTree>
    <p:extLst>
      <p:ext uri="{BB962C8B-B14F-4D97-AF65-F5344CB8AC3E}">
        <p14:creationId xmlns:p14="http://schemas.microsoft.com/office/powerpoint/2010/main" val="40205102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rmAutofit fontScale="92500" lnSpcReduction="20000"/>
          </a:bodyPr>
          <a:lstStyle/>
          <a:p>
            <a:pPr marL="0" indent="0">
              <a:buNone/>
            </a:pPr>
            <a:r>
              <a:rPr lang="de-CH" dirty="0" smtClean="0"/>
              <a:t>High Court Zurich </a:t>
            </a:r>
            <a:r>
              <a:rPr lang="de-CH" dirty="0"/>
              <a:t>(</a:t>
            </a:r>
            <a:r>
              <a:rPr lang="de-CH" dirty="0" smtClean="0"/>
              <a:t>11 September 2001)</a:t>
            </a:r>
            <a:endParaRPr lang="de-CH" dirty="0"/>
          </a:p>
          <a:p>
            <a:pPr lvl="1"/>
            <a:r>
              <a:rPr lang="de-CH" dirty="0" smtClean="0"/>
              <a:t>Simple partnership with three members X</a:t>
            </a:r>
            <a:r>
              <a:rPr lang="de-CH" dirty="0"/>
              <a:t>, Y und Z. </a:t>
            </a:r>
            <a:r>
              <a:rPr lang="de-CH" dirty="0" smtClean="0"/>
              <a:t>Arbitration clause: each member appoints an arbitrator </a:t>
            </a:r>
            <a:r>
              <a:rPr lang="de-CH" dirty="0"/>
              <a:t>und </a:t>
            </a:r>
            <a:r>
              <a:rPr lang="de-CH" dirty="0" smtClean="0"/>
              <a:t>they appoint by majority vote a chairman amongst themselves</a:t>
            </a:r>
            <a:endParaRPr lang="de-CH" dirty="0"/>
          </a:p>
          <a:p>
            <a:pPr lvl="1"/>
            <a:r>
              <a:rPr lang="en-US" dirty="0"/>
              <a:t>X sues Y and Z. X requires that the latter jointly designate an arbitrator. Y and Z refuse. X </a:t>
            </a:r>
            <a:r>
              <a:rPr lang="en-US" dirty="0" smtClean="0"/>
              <a:t>goes to court </a:t>
            </a:r>
            <a:r>
              <a:rPr lang="en-US" dirty="0"/>
              <a:t>for </a:t>
            </a:r>
            <a:r>
              <a:rPr lang="en-US" dirty="0" smtClean="0"/>
              <a:t>substitute appointment for </a:t>
            </a:r>
            <a:r>
              <a:rPr lang="en-US" dirty="0"/>
              <a:t>Y and </a:t>
            </a:r>
            <a:r>
              <a:rPr lang="en-US" dirty="0" smtClean="0"/>
              <a:t>Z jointly</a:t>
            </a:r>
          </a:p>
          <a:p>
            <a:pPr lvl="1"/>
            <a:r>
              <a:rPr lang="en-US" dirty="0"/>
              <a:t>Court granted the </a:t>
            </a:r>
            <a:r>
              <a:rPr lang="en-US" dirty="0" smtClean="0"/>
              <a:t>request: Respondents’ </a:t>
            </a:r>
            <a:r>
              <a:rPr lang="en-US" dirty="0"/>
              <a:t>side would </a:t>
            </a:r>
            <a:r>
              <a:rPr lang="en-US" dirty="0" smtClean="0"/>
              <a:t>otherwise be </a:t>
            </a:r>
            <a:r>
              <a:rPr lang="en-US" dirty="0"/>
              <a:t>"over-represented" in the arbitration </a:t>
            </a:r>
            <a:r>
              <a:rPr lang="en-US" dirty="0" smtClean="0"/>
              <a:t>or would be outbalanced in the appointment of </a:t>
            </a:r>
            <a:r>
              <a:rPr lang="en-US" dirty="0"/>
              <a:t>the </a:t>
            </a:r>
            <a:r>
              <a:rPr lang="en-US" dirty="0" smtClean="0"/>
              <a:t>Chairman </a:t>
            </a:r>
            <a:r>
              <a:rPr lang="en-US" dirty="0" smtClean="0">
                <a:sym typeface="Wingdings" panose="05000000000000000000" pitchFamily="2" charset="2"/>
              </a:rPr>
              <a:t> equal treatment!</a:t>
            </a:r>
            <a:endParaRPr lang="en-US" dirty="0" smtClean="0"/>
          </a:p>
        </p:txBody>
      </p:sp>
    </p:spTree>
    <p:extLst>
      <p:ext uri="{BB962C8B-B14F-4D97-AF65-F5344CB8AC3E}">
        <p14:creationId xmlns:p14="http://schemas.microsoft.com/office/powerpoint/2010/main" val="17995844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rmAutofit fontScale="92500" lnSpcReduction="10000"/>
          </a:bodyPr>
          <a:lstStyle/>
          <a:p>
            <a:pPr marL="0" indent="0">
              <a:buNone/>
            </a:pPr>
            <a:r>
              <a:rPr lang="de-CH" dirty="0" smtClean="0"/>
              <a:t>Swiss Federal Supreme Court (4 August 2006)</a:t>
            </a:r>
            <a:endParaRPr lang="de-CH" dirty="0"/>
          </a:p>
          <a:p>
            <a:pPr lvl="1"/>
            <a:r>
              <a:rPr lang="en-US" dirty="0" smtClean="0"/>
              <a:t>Claimant </a:t>
            </a:r>
            <a:r>
              <a:rPr lang="en-US" dirty="0"/>
              <a:t>group appointed its arbitrator. CAS appointed arbitrator for the two defendants X and Judicial Committee of the International Equestrian Federation (decision of the Judicial Committee was challenged before the CAS </a:t>
            </a:r>
            <a:r>
              <a:rPr lang="en-US" dirty="0" smtClean="0"/>
              <a:t>arbitral tribunal)</a:t>
            </a:r>
          </a:p>
          <a:p>
            <a:pPr lvl="1"/>
            <a:r>
              <a:rPr lang="en-US" dirty="0" smtClean="0"/>
              <a:t>X </a:t>
            </a:r>
            <a:r>
              <a:rPr lang="en-US" dirty="0"/>
              <a:t>challenged </a:t>
            </a:r>
            <a:r>
              <a:rPr lang="en-US" dirty="0" smtClean="0"/>
              <a:t>award </a:t>
            </a:r>
            <a:r>
              <a:rPr lang="en-US" dirty="0"/>
              <a:t>with </a:t>
            </a:r>
            <a:r>
              <a:rPr lang="en-US" dirty="0" smtClean="0"/>
              <a:t>argument </a:t>
            </a:r>
            <a:r>
              <a:rPr lang="en-US" dirty="0"/>
              <a:t>he alone </a:t>
            </a:r>
            <a:r>
              <a:rPr lang="en-US" dirty="0" smtClean="0"/>
              <a:t>should have been allowed to make </a:t>
            </a:r>
            <a:r>
              <a:rPr lang="en-US" dirty="0"/>
              <a:t>an appointment or </a:t>
            </a:r>
            <a:r>
              <a:rPr lang="en-US" dirty="0" smtClean="0"/>
              <a:t>all arbitrators should have been appointed </a:t>
            </a:r>
            <a:r>
              <a:rPr lang="en-US" dirty="0"/>
              <a:t>by CAS</a:t>
            </a:r>
            <a:endParaRPr lang="de-CH" dirty="0"/>
          </a:p>
          <a:p>
            <a:pPr lvl="1"/>
            <a:r>
              <a:rPr lang="en-US" dirty="0" smtClean="0"/>
              <a:t>Challenge dismissed </a:t>
            </a:r>
            <a:r>
              <a:rPr lang="en-US" dirty="0"/>
              <a:t>because of (</a:t>
            </a:r>
            <a:r>
              <a:rPr lang="en-US" dirty="0" err="1"/>
              <a:t>i</a:t>
            </a:r>
            <a:r>
              <a:rPr lang="en-US" dirty="0"/>
              <a:t>) forfeiture and (ii) </a:t>
            </a:r>
            <a:r>
              <a:rPr lang="en-US" dirty="0" smtClean="0"/>
              <a:t>aligned interests </a:t>
            </a:r>
            <a:r>
              <a:rPr lang="en-US" dirty="0"/>
              <a:t>between X and Judicial Committee</a:t>
            </a:r>
            <a:endParaRPr lang="de-CH" dirty="0"/>
          </a:p>
        </p:txBody>
      </p:sp>
    </p:spTree>
    <p:extLst>
      <p:ext uri="{BB962C8B-B14F-4D97-AF65-F5344CB8AC3E}">
        <p14:creationId xmlns:p14="http://schemas.microsoft.com/office/powerpoint/2010/main" val="20064378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rmAutofit lnSpcReduction="10000"/>
          </a:bodyPr>
          <a:lstStyle/>
          <a:p>
            <a:pPr>
              <a:buFont typeface="Calibri" panose="020F0502020204030204" pitchFamily="34" charset="0"/>
              <a:buChar char="₋"/>
            </a:pPr>
            <a:r>
              <a:rPr lang="en-US" dirty="0"/>
              <a:t>Equal treatment less stringent than under </a:t>
            </a:r>
            <a:r>
              <a:rPr lang="en-US" i="1" dirty="0" err="1"/>
              <a:t>Dutco</a:t>
            </a:r>
            <a:r>
              <a:rPr lang="en-US" dirty="0"/>
              <a:t> (new French arbitration law</a:t>
            </a:r>
            <a:r>
              <a:rPr lang="en-US" dirty="0" smtClean="0"/>
              <a:t>?)</a:t>
            </a:r>
          </a:p>
          <a:p>
            <a:pPr>
              <a:buFont typeface="Calibri" panose="020F0502020204030204" pitchFamily="34" charset="0"/>
              <a:buChar char="₋"/>
            </a:pPr>
            <a:r>
              <a:rPr lang="en-US" dirty="0" smtClean="0"/>
              <a:t>But</a:t>
            </a:r>
            <a:r>
              <a:rPr lang="en-US" dirty="0"/>
              <a:t>: "indivisible claims" or necessary </a:t>
            </a:r>
            <a:r>
              <a:rPr lang="en-US" dirty="0" smtClean="0"/>
              <a:t>joinder of parties </a:t>
            </a:r>
            <a:r>
              <a:rPr lang="en-US" dirty="0"/>
              <a:t>in accordance with the applicable substantive law ("Necessary </a:t>
            </a:r>
            <a:r>
              <a:rPr lang="en-US" dirty="0" err="1"/>
              <a:t>consority</a:t>
            </a:r>
            <a:r>
              <a:rPr lang="en-US" dirty="0"/>
              <a:t>" or "compulsory joinder</a:t>
            </a:r>
            <a:r>
              <a:rPr lang="en-US" dirty="0" smtClean="0"/>
              <a:t>")</a:t>
            </a:r>
          </a:p>
          <a:p>
            <a:pPr>
              <a:buFont typeface="Calibri" panose="020F0502020204030204" pitchFamily="34" charset="0"/>
              <a:buChar char="₋"/>
            </a:pPr>
            <a:r>
              <a:rPr lang="en-US" dirty="0"/>
              <a:t>Previous waiver of right of appointment in arbitration clause valid (directly or indirectly by reference to arbitration rules)?</a:t>
            </a:r>
            <a:endParaRPr lang="de-CH" dirty="0"/>
          </a:p>
        </p:txBody>
      </p:sp>
    </p:spTree>
    <p:extLst>
      <p:ext uri="{BB962C8B-B14F-4D97-AF65-F5344CB8AC3E}">
        <p14:creationId xmlns:p14="http://schemas.microsoft.com/office/powerpoint/2010/main" val="36098473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Autofit/>
          </a:bodyPr>
          <a:lstStyle/>
          <a:p>
            <a:pPr marL="0" indent="0">
              <a:buNone/>
            </a:pPr>
            <a:r>
              <a:rPr lang="de-CH" sz="2200" b="1" dirty="0" smtClean="0"/>
              <a:t>Art. 8 (3-5) Swiss Rules</a:t>
            </a:r>
          </a:p>
          <a:p>
            <a:pPr marL="514350" indent="-514350">
              <a:buAutoNum type="arabicPeriod" startAt="3"/>
            </a:pPr>
            <a:r>
              <a:rPr lang="de-CH" sz="2000" dirty="0" smtClean="0"/>
              <a:t>In multi-party proceedings, the arbitral tribunal shall be constituted in accordance with the parties’ agreement.</a:t>
            </a:r>
          </a:p>
          <a:p>
            <a:pPr marL="514350" indent="-514350">
              <a:buAutoNum type="arabicPeriod" startAt="3"/>
            </a:pPr>
            <a:r>
              <a:rPr lang="de-CH" sz="2000" dirty="0" smtClean="0"/>
              <a:t>If the parties have not agreed upon a procedure for the constitution of the arbitral tribunal in multi-party proceedings, the Court shall set an initial thirty-day time-limit for the Claimant of group of Claimants to designate an arbitrator, and set a subsequent thirty-day time-limit for the Respondent or group of Respondents to designate an arbitrator. If the party or group(s) of parties have each designated an arbitrator, Article 8(2) shall apply to the designation of the presiding arbitrator.</a:t>
            </a:r>
          </a:p>
          <a:p>
            <a:pPr marL="514350" indent="-514350">
              <a:buAutoNum type="arabicPeriod" startAt="3"/>
            </a:pPr>
            <a:r>
              <a:rPr lang="de-CH" sz="2000" dirty="0" smtClean="0"/>
              <a:t>Where a party or group of parties fails to designate an arbitrator in multi-party proceedings, the Court may appoint all of the arbitrators, and shall specify the presiding arbitrator.</a:t>
            </a:r>
            <a:endParaRPr lang="de-CH" sz="2000" dirty="0"/>
          </a:p>
        </p:txBody>
      </p:sp>
    </p:spTree>
    <p:extLst>
      <p:ext uri="{BB962C8B-B14F-4D97-AF65-F5344CB8AC3E}">
        <p14:creationId xmlns:p14="http://schemas.microsoft.com/office/powerpoint/2010/main" val="287947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Autofit/>
          </a:bodyPr>
          <a:lstStyle/>
          <a:p>
            <a:pPr marL="0" indent="0">
              <a:buNone/>
            </a:pPr>
            <a:r>
              <a:rPr lang="en-US" sz="2200" b="1" dirty="0"/>
              <a:t>Situations that may lead to Article 8(5): </a:t>
            </a:r>
          </a:p>
          <a:p>
            <a:r>
              <a:rPr lang="en-US" sz="2200" dirty="0"/>
              <a:t>the group of claimants cannot agree (rare) </a:t>
            </a:r>
          </a:p>
          <a:p>
            <a:r>
              <a:rPr lang="en-US" sz="2200" dirty="0"/>
              <a:t>the group of respondents cannot agree </a:t>
            </a:r>
          </a:p>
          <a:p>
            <a:r>
              <a:rPr lang="en-US" sz="2200" dirty="0"/>
              <a:t>the respondents fail to participate in the proceedings (600331, 600334) </a:t>
            </a:r>
          </a:p>
          <a:p>
            <a:pPr marL="0" indent="0">
              <a:buNone/>
            </a:pPr>
            <a:endParaRPr lang="en-US" sz="2200" u="sng" dirty="0" smtClean="0"/>
          </a:p>
          <a:p>
            <a:pPr marL="0" indent="0">
              <a:buNone/>
            </a:pPr>
            <a:r>
              <a:rPr lang="en-US" sz="2200" u="sng" dirty="0" smtClean="0"/>
              <a:t>Note</a:t>
            </a:r>
            <a:r>
              <a:rPr lang="en-US" sz="2200" dirty="0"/>
              <a:t>: the Court is free to (nevertheless) appoint an arbitrator designated by a party or group of parties (600334)</a:t>
            </a:r>
          </a:p>
        </p:txBody>
      </p:sp>
    </p:spTree>
    <p:extLst>
      <p:ext uri="{BB962C8B-B14F-4D97-AF65-F5344CB8AC3E}">
        <p14:creationId xmlns:p14="http://schemas.microsoft.com/office/powerpoint/2010/main" val="2319387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Autofit/>
          </a:bodyPr>
          <a:lstStyle/>
          <a:p>
            <a:pPr marL="0" indent="0">
              <a:buNone/>
            </a:pPr>
            <a:r>
              <a:rPr lang="de-CH" sz="3000" b="1" dirty="0" smtClean="0"/>
              <a:t>Art. 5 (3) Swiss Rules</a:t>
            </a:r>
          </a:p>
          <a:p>
            <a:pPr marL="514350" indent="-514350">
              <a:buAutoNum type="arabicPeriod" startAt="3"/>
            </a:pPr>
            <a:r>
              <a:rPr lang="de-CH" sz="3000" dirty="0" smtClean="0"/>
              <a:t>In the event of any failure in the constitution of the arbitral tribunal under these Rules, the Court shall have all powers to address such failure and may, in particular, revoke any appointment made, appoint or reappoint any of the arbitrators and designate one of them as the presiding arbitrator.</a:t>
            </a:r>
          </a:p>
          <a:p>
            <a:pPr marL="0" indent="0">
              <a:buNone/>
            </a:pPr>
            <a:endParaRPr lang="de-CH" sz="3000" dirty="0"/>
          </a:p>
        </p:txBody>
      </p:sp>
    </p:spTree>
    <p:extLst>
      <p:ext uri="{BB962C8B-B14F-4D97-AF65-F5344CB8AC3E}">
        <p14:creationId xmlns:p14="http://schemas.microsoft.com/office/powerpoint/2010/main" val="14744075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noAutofit/>
          </a:bodyPr>
          <a:lstStyle/>
          <a:p>
            <a:pPr marL="0" indent="0">
              <a:buNone/>
            </a:pPr>
            <a:r>
              <a:rPr lang="de-CH" dirty="0" smtClean="0"/>
              <a:t>Party autonomy prevails (Art</a:t>
            </a:r>
            <a:r>
              <a:rPr lang="de-CH" dirty="0"/>
              <a:t>. </a:t>
            </a:r>
            <a:r>
              <a:rPr lang="de-CH" dirty="0" smtClean="0"/>
              <a:t>8(3)) </a:t>
            </a:r>
            <a:r>
              <a:rPr lang="de-CH" dirty="0">
                <a:sym typeface="Wingdings" pitchFamily="2" charset="2"/>
              </a:rPr>
              <a:t> </a:t>
            </a:r>
            <a:r>
              <a:rPr lang="de-CH" dirty="0" smtClean="0">
                <a:sym typeface="Wingdings" pitchFamily="2" charset="2"/>
              </a:rPr>
              <a:t>options:</a:t>
            </a:r>
            <a:endParaRPr lang="de-CH" dirty="0"/>
          </a:p>
          <a:p>
            <a:pPr lvl="1"/>
            <a:r>
              <a:rPr lang="en-US" sz="2400" dirty="0"/>
              <a:t>Appointment of all arbitrators jointly by all parties, </a:t>
            </a:r>
            <a:r>
              <a:rPr lang="en-US" sz="2400" dirty="0" smtClean="0"/>
              <a:t>if failed appointment of entire </a:t>
            </a:r>
            <a:r>
              <a:rPr lang="en-US" sz="2400" dirty="0"/>
              <a:t>arbitral tribunal by the institution</a:t>
            </a:r>
            <a:r>
              <a:rPr lang="en-US" sz="2400" dirty="0" smtClean="0"/>
              <a:t>?</a:t>
            </a:r>
          </a:p>
          <a:p>
            <a:pPr lvl="1"/>
            <a:r>
              <a:rPr lang="en-US" sz="2400" dirty="0"/>
              <a:t>Each party has </a:t>
            </a:r>
            <a:r>
              <a:rPr lang="en-US" sz="2400" dirty="0" smtClean="0"/>
              <a:t>right </a:t>
            </a:r>
            <a:r>
              <a:rPr lang="en-US" sz="2400" dirty="0"/>
              <a:t>to appoint its own arbitrator, </a:t>
            </a:r>
            <a:r>
              <a:rPr lang="en-US" sz="2400" dirty="0" smtClean="0"/>
              <a:t>regard-less </a:t>
            </a:r>
            <a:r>
              <a:rPr lang="en-US" sz="2400" dirty="0"/>
              <a:t>of </a:t>
            </a:r>
            <a:r>
              <a:rPr lang="en-US" sz="2400" dirty="0" smtClean="0"/>
              <a:t>number </a:t>
            </a:r>
            <a:r>
              <a:rPr lang="en-US" sz="2400" dirty="0"/>
              <a:t>of parties? </a:t>
            </a:r>
            <a:r>
              <a:rPr lang="en-US" sz="2400" dirty="0" smtClean="0"/>
              <a:t>May lead to more </a:t>
            </a:r>
            <a:r>
              <a:rPr lang="en-US" sz="2400" dirty="0"/>
              <a:t>than three arbitrators. At most, "</a:t>
            </a:r>
            <a:r>
              <a:rPr lang="en-US" sz="2400" dirty="0" smtClean="0"/>
              <a:t>padding/filling" </a:t>
            </a:r>
            <a:r>
              <a:rPr lang="en-US" sz="2400" dirty="0"/>
              <a:t>on the side with fewer parties</a:t>
            </a:r>
            <a:r>
              <a:rPr lang="en-US" sz="2400" dirty="0" smtClean="0"/>
              <a:t>?</a:t>
            </a:r>
          </a:p>
          <a:p>
            <a:pPr lvl="1"/>
            <a:r>
              <a:rPr lang="en-US" sz="2400" dirty="0"/>
              <a:t>Exclusion of multi-party proceedings? </a:t>
            </a:r>
            <a:r>
              <a:rPr lang="en-US" sz="2400" dirty="0" smtClean="0"/>
              <a:t>(reservation of applicable </a:t>
            </a:r>
            <a:r>
              <a:rPr lang="en-US" sz="2400" dirty="0"/>
              <a:t>substantive law</a:t>
            </a:r>
            <a:r>
              <a:rPr lang="en-US" sz="2400" dirty="0" smtClean="0"/>
              <a:t>)</a:t>
            </a:r>
          </a:p>
          <a:p>
            <a:pPr lvl="1"/>
            <a:r>
              <a:rPr lang="en-US" sz="2400" u="sng" dirty="0" smtClean="0"/>
              <a:t>But</a:t>
            </a:r>
            <a:r>
              <a:rPr lang="en-US" sz="2400" dirty="0" smtClean="0"/>
              <a:t>: Party autonomy (Art</a:t>
            </a:r>
            <a:r>
              <a:rPr lang="en-US" sz="2400" dirty="0"/>
              <a:t>. </a:t>
            </a:r>
            <a:r>
              <a:rPr lang="en-US" sz="2400" dirty="0" smtClean="0"/>
              <a:t>8(3)) </a:t>
            </a:r>
            <a:r>
              <a:rPr lang="en-US" sz="2400" dirty="0"/>
              <a:t>does not require that Court </a:t>
            </a:r>
            <a:r>
              <a:rPr lang="en-US" sz="2400" dirty="0" smtClean="0"/>
              <a:t>implement party </a:t>
            </a:r>
            <a:r>
              <a:rPr lang="en-US" sz="2400" dirty="0"/>
              <a:t>agreement </a:t>
            </a:r>
            <a:r>
              <a:rPr lang="en-US" sz="2400" dirty="0" smtClean="0"/>
              <a:t>which is invalid under applicable arbitration law </a:t>
            </a:r>
            <a:r>
              <a:rPr lang="en-US" sz="2400" dirty="0"/>
              <a:t>(Art. </a:t>
            </a:r>
            <a:r>
              <a:rPr lang="en-US" sz="2400" dirty="0" smtClean="0"/>
              <a:t>1(5), </a:t>
            </a:r>
            <a:r>
              <a:rPr lang="en-US" sz="2400" dirty="0"/>
              <a:t>Art. </a:t>
            </a:r>
            <a:r>
              <a:rPr lang="en-US" sz="2400" dirty="0" smtClean="0"/>
              <a:t>5(3)).</a:t>
            </a:r>
            <a:endParaRPr lang="en-US" sz="2400" dirty="0"/>
          </a:p>
          <a:p>
            <a:pPr lvl="1"/>
            <a:endParaRPr lang="de-CH" sz="3000" dirty="0"/>
          </a:p>
        </p:txBody>
      </p:sp>
    </p:spTree>
    <p:extLst>
      <p:ext uri="{BB962C8B-B14F-4D97-AF65-F5344CB8AC3E}">
        <p14:creationId xmlns:p14="http://schemas.microsoft.com/office/powerpoint/2010/main" val="3324244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Consolidation</a:t>
            </a:r>
            <a:endParaRPr lang="fr-CH" dirty="0"/>
          </a:p>
        </p:txBody>
      </p:sp>
      <p:sp>
        <p:nvSpPr>
          <p:cNvPr id="3" name="Content Placeholder 2"/>
          <p:cNvSpPr>
            <a:spLocks noGrp="1"/>
          </p:cNvSpPr>
          <p:nvPr>
            <p:ph sz="half" idx="1"/>
          </p:nvPr>
        </p:nvSpPr>
        <p:spPr/>
        <p:txBody>
          <a:bodyPr>
            <a:noAutofit/>
          </a:bodyPr>
          <a:lstStyle/>
          <a:p>
            <a:pPr marL="0" indent="0">
              <a:buNone/>
            </a:pPr>
            <a:r>
              <a:rPr lang="de-CH" sz="1800" b="1" dirty="0" smtClean="0"/>
              <a:t>Art. 4(1) Swiss Rules</a:t>
            </a:r>
          </a:p>
          <a:p>
            <a:pPr marL="0" indent="0">
              <a:buNone/>
            </a:pPr>
            <a:r>
              <a:rPr lang="de-CH" sz="1800" dirty="0" smtClean="0"/>
              <a:t>Where the Notice of Arbitration is submitted between parties already involved in other arbitral proceedings pending under these Rules, the Court may decide, after consulting with the parties and any confirmed arbitrator in all proceedings, that the new case shall be consolidated with the pending arbitral proceedings. The Court may proceed in the same way where a Notice of Arbitration is submitted between </a:t>
            </a:r>
            <a:r>
              <a:rPr lang="de-CH" sz="1800" u="sng" dirty="0" smtClean="0"/>
              <a:t>parties that are not identical</a:t>
            </a:r>
            <a:r>
              <a:rPr lang="de-CH" sz="1800" dirty="0" smtClean="0"/>
              <a:t> to the parties in the pending arbitral proceedings. </a:t>
            </a:r>
            <a:endParaRPr lang="fr-CH" sz="1800" dirty="0"/>
          </a:p>
        </p:txBody>
      </p:sp>
      <p:sp>
        <p:nvSpPr>
          <p:cNvPr id="4" name="Content Placeholder 3"/>
          <p:cNvSpPr>
            <a:spLocks noGrp="1"/>
          </p:cNvSpPr>
          <p:nvPr>
            <p:ph sz="half" idx="2"/>
          </p:nvPr>
        </p:nvSpPr>
        <p:spPr/>
        <p:txBody>
          <a:bodyPr>
            <a:normAutofit fontScale="92500" lnSpcReduction="20000"/>
          </a:bodyPr>
          <a:lstStyle/>
          <a:p>
            <a:pPr marL="0" indent="0">
              <a:buNone/>
            </a:pPr>
            <a:r>
              <a:rPr lang="de-CH" sz="1800" b="1" dirty="0" smtClean="0"/>
              <a:t>Art. </a:t>
            </a:r>
            <a:r>
              <a:rPr lang="de-CH" sz="1800" b="1" dirty="0"/>
              <a:t>10 ICC </a:t>
            </a:r>
            <a:r>
              <a:rPr lang="de-CH" sz="1800" b="1" dirty="0" smtClean="0"/>
              <a:t>Rules</a:t>
            </a:r>
          </a:p>
          <a:p>
            <a:pPr marL="0" indent="0">
              <a:buNone/>
            </a:pPr>
            <a:r>
              <a:rPr lang="de-CH" sz="1800" dirty="0" smtClean="0"/>
              <a:t>Consolidation of Arbitrations</a:t>
            </a:r>
          </a:p>
          <a:p>
            <a:pPr marL="0" indent="0">
              <a:buNone/>
            </a:pPr>
            <a:r>
              <a:rPr lang="de-CH" sz="1800" dirty="0" smtClean="0"/>
              <a:t>The Court may, at the request of a party, consolidate two or more arbitrations pending under the Rules into a single arbitration, where:</a:t>
            </a:r>
          </a:p>
          <a:p>
            <a:pPr>
              <a:buAutoNum type="alphaLcParenR"/>
            </a:pPr>
            <a:r>
              <a:rPr lang="de-CH" sz="1800" dirty="0" smtClean="0"/>
              <a:t>the parties have agreed to consolidation; or</a:t>
            </a:r>
          </a:p>
          <a:p>
            <a:pPr>
              <a:buAutoNum type="alphaLcParenR"/>
            </a:pPr>
            <a:r>
              <a:rPr lang="de-CH" sz="1800" dirty="0" smtClean="0"/>
              <a:t>all of the claims in the arbitrations are made under the </a:t>
            </a:r>
            <a:r>
              <a:rPr lang="de-CH" sz="1800" u="sng" dirty="0" smtClean="0"/>
              <a:t>same arbitration agreement</a:t>
            </a:r>
            <a:r>
              <a:rPr lang="de-CH" sz="1800" dirty="0" smtClean="0"/>
              <a:t>; or</a:t>
            </a:r>
          </a:p>
          <a:p>
            <a:pPr>
              <a:buAutoNum type="alphaLcParenR"/>
            </a:pPr>
            <a:r>
              <a:rPr lang="de-CH" sz="1800" dirty="0"/>
              <a:t>w</a:t>
            </a:r>
            <a:r>
              <a:rPr lang="de-CH" sz="1800" dirty="0" smtClean="0"/>
              <a:t>here the claims in the arbitrations are made under more than one arbitration agreement, the arbitrations are </a:t>
            </a:r>
            <a:r>
              <a:rPr lang="de-CH" sz="1800" u="sng" dirty="0" smtClean="0"/>
              <a:t>between the same parties</a:t>
            </a:r>
            <a:r>
              <a:rPr lang="de-CH" sz="1800" dirty="0" smtClean="0"/>
              <a:t>, the disputes in the arbitrations arise in connection with the same legal relationship, and the Court finds the arbitration agreements to be compatible.</a:t>
            </a:r>
          </a:p>
          <a:p>
            <a:pPr marL="0" indent="0">
              <a:buNone/>
            </a:pPr>
            <a:endParaRPr lang="fr-CH" sz="1400" dirty="0"/>
          </a:p>
        </p:txBody>
      </p:sp>
    </p:spTree>
    <p:extLst>
      <p:ext uri="{BB962C8B-B14F-4D97-AF65-F5344CB8AC3E}">
        <p14:creationId xmlns:p14="http://schemas.microsoft.com/office/powerpoint/2010/main" val="1875839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CH" sz="3800" b="1" dirty="0" smtClean="0"/>
              <a:t>Multi-party and Multi-contract disputes</a:t>
            </a:r>
            <a:endParaRPr lang="de-CH" sz="3800" dirty="0"/>
          </a:p>
        </p:txBody>
      </p:sp>
      <p:sp>
        <p:nvSpPr>
          <p:cNvPr id="3" name="Inhaltsplatzhalter 2"/>
          <p:cNvSpPr>
            <a:spLocks noGrp="1"/>
          </p:cNvSpPr>
          <p:nvPr>
            <p:ph idx="1"/>
          </p:nvPr>
        </p:nvSpPr>
        <p:spPr>
          <a:xfrm>
            <a:off x="457200" y="2276872"/>
            <a:ext cx="8229600" cy="3849291"/>
          </a:xfrm>
        </p:spPr>
        <p:txBody>
          <a:bodyPr>
            <a:normAutofit/>
          </a:bodyPr>
          <a:lstStyle/>
          <a:p>
            <a:pPr marL="0" indent="0">
              <a:buNone/>
            </a:pPr>
            <a:r>
              <a:rPr lang="fr-FR" dirty="0" smtClean="0"/>
              <a:t>-   more and more </a:t>
            </a:r>
            <a:r>
              <a:rPr lang="fr-FR" dirty="0" err="1" smtClean="0"/>
              <a:t>frequent</a:t>
            </a:r>
            <a:r>
              <a:rPr lang="fr-FR" dirty="0" smtClean="0"/>
              <a:t> (ICC </a:t>
            </a:r>
            <a:r>
              <a:rPr lang="fr-FR" dirty="0" err="1" smtClean="0"/>
              <a:t>statistics</a:t>
            </a:r>
            <a:r>
              <a:rPr lang="fr-FR" dirty="0" smtClean="0"/>
              <a:t> for</a:t>
            </a:r>
            <a:br>
              <a:rPr lang="fr-FR" dirty="0" smtClean="0"/>
            </a:br>
            <a:r>
              <a:rPr lang="fr-FR" dirty="0" smtClean="0"/>
              <a:t>    2012: </a:t>
            </a:r>
            <a:r>
              <a:rPr lang="fr-FR" dirty="0" err="1" smtClean="0"/>
              <a:t>almost</a:t>
            </a:r>
            <a:r>
              <a:rPr lang="fr-FR" dirty="0" smtClean="0"/>
              <a:t> one </a:t>
            </a:r>
            <a:r>
              <a:rPr lang="fr-FR" dirty="0" err="1" smtClean="0"/>
              <a:t>third</a:t>
            </a:r>
            <a:r>
              <a:rPr lang="fr-FR" dirty="0" smtClean="0"/>
              <a:t> of all cases)</a:t>
            </a:r>
          </a:p>
          <a:p>
            <a:pPr>
              <a:buFontTx/>
              <a:buChar char="-"/>
            </a:pPr>
            <a:r>
              <a:rPr lang="fr-FR" dirty="0" smtClean="0"/>
              <a:t>issues:</a:t>
            </a:r>
          </a:p>
          <a:p>
            <a:pPr lvl="1">
              <a:buFontTx/>
              <a:buChar char="-"/>
            </a:pPr>
            <a:r>
              <a:rPr lang="fr-FR" dirty="0" err="1" smtClean="0"/>
              <a:t>Equal</a:t>
            </a:r>
            <a:r>
              <a:rPr lang="fr-FR" dirty="0" smtClean="0"/>
              <a:t> </a:t>
            </a:r>
            <a:r>
              <a:rPr lang="fr-FR" dirty="0" err="1" smtClean="0"/>
              <a:t>treatment</a:t>
            </a:r>
            <a:r>
              <a:rPr lang="fr-FR" dirty="0" smtClean="0"/>
              <a:t> of parties in the constitution of the arbitral tribunal</a:t>
            </a:r>
          </a:p>
          <a:p>
            <a:pPr lvl="1">
              <a:buFontTx/>
              <a:buChar char="-"/>
            </a:pPr>
            <a:r>
              <a:rPr lang="fr-FR" dirty="0" smtClean="0"/>
              <a:t>Can all claims </a:t>
            </a:r>
            <a:r>
              <a:rPr lang="fr-FR" dirty="0" err="1" smtClean="0"/>
              <a:t>be</a:t>
            </a:r>
            <a:r>
              <a:rPr lang="fr-FR" dirty="0" smtClean="0"/>
              <a:t> </a:t>
            </a:r>
            <a:r>
              <a:rPr lang="fr-FR" dirty="0" err="1" smtClean="0"/>
              <a:t>heard</a:t>
            </a:r>
            <a:r>
              <a:rPr lang="fr-FR" dirty="0" smtClean="0"/>
              <a:t> in a single arbitration (</a:t>
            </a:r>
            <a:r>
              <a:rPr lang="fr-FR" dirty="0" err="1" smtClean="0"/>
              <a:t>principle</a:t>
            </a:r>
            <a:r>
              <a:rPr lang="fr-FR" dirty="0" smtClean="0"/>
              <a:t> of </a:t>
            </a:r>
            <a:r>
              <a:rPr lang="fr-FR" dirty="0" err="1" smtClean="0"/>
              <a:t>privity</a:t>
            </a:r>
            <a:r>
              <a:rPr lang="fr-FR" dirty="0" smtClean="0"/>
              <a:t> of </a:t>
            </a:r>
            <a:r>
              <a:rPr lang="fr-FR" dirty="0" err="1" smtClean="0"/>
              <a:t>contracts</a:t>
            </a:r>
            <a:r>
              <a:rPr lang="fr-FR" dirty="0" smtClean="0"/>
              <a:t>)?</a:t>
            </a:r>
          </a:p>
          <a:p>
            <a:pPr>
              <a:buFontTx/>
              <a:buChar char="-"/>
            </a:pPr>
            <a:endParaRPr lang="fr-FR" dirty="0" smtClean="0"/>
          </a:p>
          <a:p>
            <a:endParaRPr lang="de-CH"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Consolidation</a:t>
            </a:r>
            <a:endParaRPr lang="fr-CH" dirty="0"/>
          </a:p>
        </p:txBody>
      </p:sp>
      <p:sp>
        <p:nvSpPr>
          <p:cNvPr id="3" name="Content Placeholder 2"/>
          <p:cNvSpPr>
            <a:spLocks noGrp="1"/>
          </p:cNvSpPr>
          <p:nvPr>
            <p:ph sz="half" idx="1"/>
          </p:nvPr>
        </p:nvSpPr>
        <p:spPr/>
        <p:txBody>
          <a:bodyPr>
            <a:noAutofit/>
          </a:bodyPr>
          <a:lstStyle/>
          <a:p>
            <a:pPr marL="0" indent="0">
              <a:buNone/>
            </a:pPr>
            <a:r>
              <a:rPr lang="de-CH" sz="1800" b="1" dirty="0"/>
              <a:t>Art. 4(1) Swiss </a:t>
            </a:r>
            <a:r>
              <a:rPr lang="de-CH" sz="1800" b="1" dirty="0" smtClean="0"/>
              <a:t>Rules cont’d</a:t>
            </a:r>
            <a:endParaRPr lang="de-CH" sz="1800" b="1" dirty="0"/>
          </a:p>
          <a:p>
            <a:pPr marL="0" indent="0">
              <a:buNone/>
            </a:pPr>
            <a:r>
              <a:rPr lang="de-CH" sz="1800" dirty="0" smtClean="0"/>
              <a:t>When </a:t>
            </a:r>
            <a:r>
              <a:rPr lang="de-CH" sz="1800" dirty="0"/>
              <a:t>rendering its decision, the Court shall take into account </a:t>
            </a:r>
            <a:r>
              <a:rPr lang="de-CH" sz="1800" u="sng" dirty="0"/>
              <a:t>all relevant cicurmstances</a:t>
            </a:r>
            <a:r>
              <a:rPr lang="de-CH" sz="1800" dirty="0"/>
              <a:t>, including the links between the cases and the progress already made in the pending arbitral proceedings. Where the Court decides to consolidate the new case with the pending arbitral proceedings, the parties to all proceedings shall be deemed to have waived their right to designate an arbitrator, and the </a:t>
            </a:r>
            <a:r>
              <a:rPr lang="de-CH" sz="1800" u="sng" dirty="0"/>
              <a:t>Court may revoke the appointment and confirmation of arbitrators</a:t>
            </a:r>
            <a:r>
              <a:rPr lang="de-CH" sz="1800" dirty="0"/>
              <a:t> and apply the provisions of Section II (Composition of the Arbitral Tribunal).</a:t>
            </a:r>
            <a:endParaRPr lang="fr-CH" sz="1800" dirty="0"/>
          </a:p>
        </p:txBody>
      </p:sp>
      <p:sp>
        <p:nvSpPr>
          <p:cNvPr id="4" name="Content Placeholder 3"/>
          <p:cNvSpPr>
            <a:spLocks noGrp="1"/>
          </p:cNvSpPr>
          <p:nvPr>
            <p:ph sz="half" idx="2"/>
          </p:nvPr>
        </p:nvSpPr>
        <p:spPr/>
        <p:txBody>
          <a:bodyPr>
            <a:noAutofit/>
          </a:bodyPr>
          <a:lstStyle/>
          <a:p>
            <a:pPr marL="0" indent="0">
              <a:buNone/>
            </a:pPr>
            <a:r>
              <a:rPr lang="de-CH" sz="1800" b="1" dirty="0"/>
              <a:t>Art. 10 ICC </a:t>
            </a:r>
            <a:r>
              <a:rPr lang="de-CH" sz="1800" b="1" dirty="0" smtClean="0"/>
              <a:t>Rules cont’d</a:t>
            </a:r>
            <a:endParaRPr lang="de-CH" sz="1800" b="1" dirty="0"/>
          </a:p>
          <a:p>
            <a:pPr marL="0" indent="0">
              <a:buNone/>
            </a:pPr>
            <a:r>
              <a:rPr lang="de-CH" sz="1800" dirty="0" smtClean="0"/>
              <a:t>In </a:t>
            </a:r>
            <a:r>
              <a:rPr lang="de-CH" sz="1800" dirty="0"/>
              <a:t>deciding whether to consolidate, the Court may take into account any circumstances it considers to be relevant, including whether one of more </a:t>
            </a:r>
            <a:r>
              <a:rPr lang="de-CH" sz="1800" u="sng" dirty="0"/>
              <a:t>arbitrators have been confirmed or appointed</a:t>
            </a:r>
            <a:r>
              <a:rPr lang="de-CH" sz="1800" dirty="0"/>
              <a:t> in more than one of the arbitrations and, if so, whether the same or different persons have been confirmed or appointed.</a:t>
            </a:r>
          </a:p>
          <a:p>
            <a:pPr marL="0" indent="0">
              <a:buNone/>
            </a:pPr>
            <a:r>
              <a:rPr lang="de-CH" sz="1800" dirty="0"/>
              <a:t>When arbitrations are consolidated, they shall be consolidated into the arbitration that commenced first, unless otherwise agreed by all parties</a:t>
            </a:r>
            <a:r>
              <a:rPr lang="de-CH" sz="1800" dirty="0" smtClean="0"/>
              <a:t>.</a:t>
            </a:r>
            <a:endParaRPr lang="fr-CH" sz="1800" dirty="0"/>
          </a:p>
        </p:txBody>
      </p:sp>
    </p:spTree>
    <p:extLst>
      <p:ext uri="{BB962C8B-B14F-4D97-AF65-F5344CB8AC3E}">
        <p14:creationId xmlns:p14="http://schemas.microsoft.com/office/powerpoint/2010/main" val="21787402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Consolidation</a:t>
            </a:r>
            <a:endParaRPr lang="fr-CH" dirty="0"/>
          </a:p>
        </p:txBody>
      </p:sp>
      <p:sp>
        <p:nvSpPr>
          <p:cNvPr id="3" name="Content Placeholder 2"/>
          <p:cNvSpPr>
            <a:spLocks noGrp="1"/>
          </p:cNvSpPr>
          <p:nvPr>
            <p:ph idx="1"/>
          </p:nvPr>
        </p:nvSpPr>
        <p:spPr/>
        <p:txBody>
          <a:bodyPr>
            <a:normAutofit fontScale="92500" lnSpcReduction="10000"/>
          </a:bodyPr>
          <a:lstStyle/>
          <a:p>
            <a:pPr>
              <a:lnSpc>
                <a:spcPct val="150000"/>
              </a:lnSpc>
              <a:spcBef>
                <a:spcPts val="600"/>
              </a:spcBef>
              <a:spcAft>
                <a:spcPct val="0"/>
              </a:spcAft>
              <a:buClr>
                <a:srgbClr val="003366"/>
              </a:buClr>
              <a:buFontTx/>
              <a:buChar char="-"/>
            </a:pPr>
            <a:r>
              <a:rPr lang="en-GB" altLang="de-DE" sz="2400" dirty="0" smtClean="0"/>
              <a:t>The</a:t>
            </a:r>
            <a:r>
              <a:rPr lang="en-GB" altLang="de-DE" sz="2400" dirty="0" smtClean="0">
                <a:solidFill>
                  <a:srgbClr val="003441"/>
                </a:solidFill>
              </a:rPr>
              <a:t> </a:t>
            </a:r>
            <a:r>
              <a:rPr lang="en-GB" altLang="de-DE" sz="2400" dirty="0">
                <a:solidFill>
                  <a:srgbClr val="003441"/>
                </a:solidFill>
              </a:rPr>
              <a:t>Court may consolidate under the terms of Article 4(1) SR: </a:t>
            </a:r>
            <a:endParaRPr lang="en-GB" altLang="de-DE" sz="2400" dirty="0" smtClean="0">
              <a:solidFill>
                <a:srgbClr val="003441"/>
              </a:solidFill>
            </a:endParaRPr>
          </a:p>
          <a:p>
            <a:pPr lvl="1">
              <a:lnSpc>
                <a:spcPct val="150000"/>
              </a:lnSpc>
              <a:spcBef>
                <a:spcPts val="600"/>
              </a:spcBef>
              <a:buClr>
                <a:srgbClr val="003366"/>
              </a:buClr>
              <a:buFontTx/>
              <a:buChar char="•"/>
            </a:pPr>
            <a:r>
              <a:rPr lang="en-GB" altLang="de-DE" sz="2400" dirty="0" smtClean="0">
                <a:solidFill>
                  <a:srgbClr val="003441"/>
                </a:solidFill>
              </a:rPr>
              <a:t>two </a:t>
            </a:r>
            <a:r>
              <a:rPr lang="en-GB" altLang="de-DE" sz="2400" dirty="0">
                <a:solidFill>
                  <a:srgbClr val="003441"/>
                </a:solidFill>
              </a:rPr>
              <a:t>cases between the same parties </a:t>
            </a:r>
          </a:p>
          <a:p>
            <a:pPr lvl="1">
              <a:lnSpc>
                <a:spcPct val="150000"/>
              </a:lnSpc>
              <a:spcBef>
                <a:spcPts val="600"/>
              </a:spcBef>
              <a:buClr>
                <a:srgbClr val="003366"/>
              </a:buClr>
              <a:buFontTx/>
              <a:buChar char="•"/>
            </a:pPr>
            <a:r>
              <a:rPr lang="en-GB" altLang="de-DE" sz="2400" dirty="0">
                <a:solidFill>
                  <a:srgbClr val="003441"/>
                </a:solidFill>
              </a:rPr>
              <a:t>two cases between parties that are not identical </a:t>
            </a:r>
          </a:p>
          <a:p>
            <a:pPr>
              <a:lnSpc>
                <a:spcPct val="150000"/>
              </a:lnSpc>
              <a:spcBef>
                <a:spcPts val="600"/>
              </a:spcBef>
              <a:spcAft>
                <a:spcPct val="0"/>
              </a:spcAft>
              <a:buClr>
                <a:srgbClr val="003366"/>
              </a:buClr>
              <a:buFontTx/>
              <a:buChar char="-"/>
            </a:pPr>
            <a:r>
              <a:rPr lang="en-GB" altLang="de-DE" sz="2400" dirty="0" smtClean="0">
                <a:solidFill>
                  <a:srgbClr val="003441"/>
                </a:solidFill>
              </a:rPr>
              <a:t>To </a:t>
            </a:r>
            <a:r>
              <a:rPr lang="en-GB" altLang="de-DE" sz="2400" dirty="0">
                <a:solidFill>
                  <a:srgbClr val="003441"/>
                </a:solidFill>
              </a:rPr>
              <a:t>be distinguished: </a:t>
            </a:r>
            <a:endParaRPr lang="en-GB" altLang="de-DE" sz="2400" dirty="0" smtClean="0">
              <a:solidFill>
                <a:srgbClr val="003441"/>
              </a:solidFill>
            </a:endParaRPr>
          </a:p>
          <a:p>
            <a:pPr lvl="1">
              <a:lnSpc>
                <a:spcPct val="150000"/>
              </a:lnSpc>
              <a:spcBef>
                <a:spcPts val="600"/>
              </a:spcBef>
              <a:buClr>
                <a:srgbClr val="003366"/>
              </a:buClr>
              <a:buFontTx/>
              <a:buChar char="•"/>
            </a:pPr>
            <a:r>
              <a:rPr lang="en-GB" altLang="de-DE" sz="2400" dirty="0" smtClean="0">
                <a:solidFill>
                  <a:srgbClr val="003441"/>
                </a:solidFill>
              </a:rPr>
              <a:t>“</a:t>
            </a:r>
            <a:r>
              <a:rPr lang="en-GB" altLang="de-DE" sz="2400" dirty="0">
                <a:solidFill>
                  <a:srgbClr val="003441"/>
                </a:solidFill>
              </a:rPr>
              <a:t>voluntary” consolidation (with the consent of all parties)</a:t>
            </a:r>
          </a:p>
          <a:p>
            <a:pPr lvl="2">
              <a:lnSpc>
                <a:spcPct val="150000"/>
              </a:lnSpc>
              <a:spcBef>
                <a:spcPts val="600"/>
              </a:spcBef>
              <a:buClr>
                <a:srgbClr val="003366"/>
              </a:buClr>
              <a:buNone/>
            </a:pPr>
            <a:r>
              <a:rPr lang="en-GB" altLang="de-DE" dirty="0" smtClean="0">
                <a:solidFill>
                  <a:srgbClr val="003441"/>
                </a:solidFill>
                <a:sym typeface="Wingdings" panose="05000000000000000000" pitchFamily="2" charset="2"/>
              </a:rPr>
              <a:t></a:t>
            </a:r>
            <a:r>
              <a:rPr lang="en-GB" altLang="de-DE" dirty="0" smtClean="0">
                <a:solidFill>
                  <a:srgbClr val="003441"/>
                </a:solidFill>
              </a:rPr>
              <a:t> </a:t>
            </a:r>
            <a:r>
              <a:rPr lang="en-GB" altLang="de-DE" dirty="0">
                <a:solidFill>
                  <a:srgbClr val="003441"/>
                </a:solidFill>
              </a:rPr>
              <a:t>concerned most cases of consolidation so far </a:t>
            </a:r>
          </a:p>
          <a:p>
            <a:pPr lvl="1">
              <a:lnSpc>
                <a:spcPct val="150000"/>
              </a:lnSpc>
              <a:spcBef>
                <a:spcPts val="600"/>
              </a:spcBef>
              <a:buClr>
                <a:srgbClr val="003366"/>
              </a:buClr>
              <a:buFontTx/>
              <a:buChar char="•"/>
            </a:pPr>
            <a:r>
              <a:rPr lang="en-GB" altLang="de-DE" sz="2400" dirty="0">
                <a:solidFill>
                  <a:srgbClr val="003441"/>
                </a:solidFill>
              </a:rPr>
              <a:t>“forced” consolidation (against the will of a party) </a:t>
            </a:r>
          </a:p>
          <a:p>
            <a:pPr lvl="2">
              <a:lnSpc>
                <a:spcPct val="150000"/>
              </a:lnSpc>
              <a:spcBef>
                <a:spcPts val="600"/>
              </a:spcBef>
              <a:buClr>
                <a:srgbClr val="003366"/>
              </a:buClr>
              <a:buNone/>
            </a:pPr>
            <a:r>
              <a:rPr lang="en-GB" altLang="de-DE" dirty="0" smtClean="0">
                <a:solidFill>
                  <a:srgbClr val="003441"/>
                </a:solidFill>
                <a:sym typeface="Wingdings" panose="05000000000000000000" pitchFamily="2" charset="2"/>
              </a:rPr>
              <a:t></a:t>
            </a:r>
            <a:r>
              <a:rPr lang="en-GB" altLang="de-DE" dirty="0" smtClean="0">
                <a:solidFill>
                  <a:srgbClr val="003441"/>
                </a:solidFill>
              </a:rPr>
              <a:t> </a:t>
            </a:r>
            <a:r>
              <a:rPr lang="en-GB" altLang="de-DE" dirty="0">
                <a:solidFill>
                  <a:srgbClr val="003441"/>
                </a:solidFill>
              </a:rPr>
              <a:t>rarely applied thus far (e.g. 600237)</a:t>
            </a:r>
          </a:p>
          <a:p>
            <a:endParaRPr lang="fr-CH" dirty="0"/>
          </a:p>
        </p:txBody>
      </p:sp>
    </p:spTree>
    <p:extLst>
      <p:ext uri="{BB962C8B-B14F-4D97-AF65-F5344CB8AC3E}">
        <p14:creationId xmlns:p14="http://schemas.microsoft.com/office/powerpoint/2010/main" val="13574857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Consolidation</a:t>
            </a:r>
            <a:endParaRPr lang="fr-CH" dirty="0"/>
          </a:p>
        </p:txBody>
      </p:sp>
      <p:sp>
        <p:nvSpPr>
          <p:cNvPr id="3" name="Content Placeholder 2"/>
          <p:cNvSpPr>
            <a:spLocks noGrp="1"/>
          </p:cNvSpPr>
          <p:nvPr>
            <p:ph idx="1"/>
          </p:nvPr>
        </p:nvSpPr>
        <p:spPr/>
        <p:txBody>
          <a:bodyPr/>
          <a:lstStyle/>
          <a:p>
            <a:pPr marL="0" indent="0">
              <a:lnSpc>
                <a:spcPct val="150000"/>
              </a:lnSpc>
              <a:spcBef>
                <a:spcPts val="600"/>
              </a:spcBef>
              <a:spcAft>
                <a:spcPct val="0"/>
              </a:spcAft>
              <a:buClr>
                <a:srgbClr val="003366"/>
              </a:buClr>
              <a:buNone/>
            </a:pPr>
            <a:r>
              <a:rPr lang="en-GB" altLang="de-DE" sz="2400" dirty="0" smtClean="0">
                <a:solidFill>
                  <a:srgbClr val="003441"/>
                </a:solidFill>
              </a:rPr>
              <a:t>Example of “forced consolidation”:</a:t>
            </a:r>
          </a:p>
          <a:p>
            <a:pPr marL="0" indent="0" algn="ctr">
              <a:buNone/>
            </a:pPr>
            <a:endParaRPr lang="de-CH" sz="1800" dirty="0" smtClean="0">
              <a:solidFill>
                <a:srgbClr val="003441"/>
              </a:solidFill>
            </a:endParaRPr>
          </a:p>
          <a:p>
            <a:pPr marL="0" indent="0" algn="ctr">
              <a:buNone/>
            </a:pPr>
            <a:r>
              <a:rPr lang="de-CH" sz="1800" b="1" dirty="0" smtClean="0">
                <a:solidFill>
                  <a:srgbClr val="003441"/>
                </a:solidFill>
              </a:rPr>
              <a:t>600237</a:t>
            </a:r>
            <a:endParaRPr lang="fr-CH" b="1" dirty="0"/>
          </a:p>
        </p:txBody>
      </p:sp>
      <p:sp>
        <p:nvSpPr>
          <p:cNvPr id="4" name="Rechteck 6"/>
          <p:cNvSpPr/>
          <p:nvPr/>
        </p:nvSpPr>
        <p:spPr>
          <a:xfrm>
            <a:off x="1054100" y="2997200"/>
            <a:ext cx="1397000" cy="1193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CH" dirty="0">
                <a:solidFill>
                  <a:schemeClr val="tx1"/>
                </a:solidFill>
              </a:rPr>
              <a:t>Party A</a:t>
            </a:r>
          </a:p>
        </p:txBody>
      </p:sp>
      <p:sp>
        <p:nvSpPr>
          <p:cNvPr id="5" name="Rechteck 20"/>
          <p:cNvSpPr/>
          <p:nvPr/>
        </p:nvSpPr>
        <p:spPr>
          <a:xfrm>
            <a:off x="1066800" y="4775200"/>
            <a:ext cx="1397000" cy="1193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CH" dirty="0">
                <a:solidFill>
                  <a:schemeClr val="tx1"/>
                </a:solidFill>
              </a:rPr>
              <a:t>Party A</a:t>
            </a:r>
          </a:p>
        </p:txBody>
      </p:sp>
      <p:sp>
        <p:nvSpPr>
          <p:cNvPr id="6" name="Rechteck 7"/>
          <p:cNvSpPr/>
          <p:nvPr/>
        </p:nvSpPr>
        <p:spPr>
          <a:xfrm>
            <a:off x="6807200" y="3048000"/>
            <a:ext cx="1397000" cy="11049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CH" dirty="0">
                <a:solidFill>
                  <a:schemeClr val="tx1"/>
                </a:solidFill>
              </a:rPr>
              <a:t>Party B</a:t>
            </a:r>
          </a:p>
        </p:txBody>
      </p:sp>
      <p:sp>
        <p:nvSpPr>
          <p:cNvPr id="7" name="Rechteck 23"/>
          <p:cNvSpPr/>
          <p:nvPr/>
        </p:nvSpPr>
        <p:spPr>
          <a:xfrm>
            <a:off x="6819900" y="4826000"/>
            <a:ext cx="1397000" cy="11049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CH" dirty="0">
                <a:solidFill>
                  <a:schemeClr val="tx1"/>
                </a:solidFill>
              </a:rPr>
              <a:t>Party B</a:t>
            </a:r>
          </a:p>
        </p:txBody>
      </p:sp>
      <p:sp>
        <p:nvSpPr>
          <p:cNvPr id="8" name="Textfeld 13"/>
          <p:cNvSpPr txBox="1"/>
          <p:nvPr/>
        </p:nvSpPr>
        <p:spPr>
          <a:xfrm>
            <a:off x="4076700" y="2946400"/>
            <a:ext cx="1524000" cy="307975"/>
          </a:xfrm>
          <a:prstGeom prst="rect">
            <a:avLst/>
          </a:prstGeom>
          <a:noFill/>
        </p:spPr>
        <p:txBody>
          <a:bodyPr>
            <a:spAutoFit/>
          </a:bodyPr>
          <a:lstStyle/>
          <a:p>
            <a:pPr>
              <a:defRPr/>
            </a:pPr>
            <a:r>
              <a:rPr lang="de-CH" sz="1400" dirty="0" err="1">
                <a:latin typeface="+mn-lt"/>
              </a:rPr>
              <a:t>Contract</a:t>
            </a:r>
            <a:r>
              <a:rPr lang="de-CH" sz="1400" dirty="0">
                <a:latin typeface="+mn-lt"/>
              </a:rPr>
              <a:t>  1</a:t>
            </a:r>
          </a:p>
        </p:txBody>
      </p:sp>
      <p:sp>
        <p:nvSpPr>
          <p:cNvPr id="9" name="Textfeld 14"/>
          <p:cNvSpPr txBox="1"/>
          <p:nvPr/>
        </p:nvSpPr>
        <p:spPr>
          <a:xfrm>
            <a:off x="3606800" y="3251200"/>
            <a:ext cx="2209800" cy="307975"/>
          </a:xfrm>
          <a:prstGeom prst="rect">
            <a:avLst/>
          </a:prstGeom>
          <a:noFill/>
        </p:spPr>
        <p:txBody>
          <a:bodyPr>
            <a:spAutoFit/>
          </a:bodyPr>
          <a:lstStyle/>
          <a:p>
            <a:pPr>
              <a:defRPr/>
            </a:pPr>
            <a:r>
              <a:rPr lang="de-CH" sz="1400" dirty="0">
                <a:latin typeface="+mn-lt"/>
              </a:rPr>
              <a:t>Claim </a:t>
            </a:r>
            <a:r>
              <a:rPr lang="de-CH" sz="1400" dirty="0" err="1">
                <a:latin typeface="+mn-lt"/>
              </a:rPr>
              <a:t>for</a:t>
            </a:r>
            <a:r>
              <a:rPr lang="de-CH" sz="1400" dirty="0">
                <a:latin typeface="+mn-lt"/>
              </a:rPr>
              <a:t> USD 1.1m</a:t>
            </a:r>
          </a:p>
        </p:txBody>
      </p:sp>
      <p:sp>
        <p:nvSpPr>
          <p:cNvPr id="10" name="Textfeld 16"/>
          <p:cNvSpPr txBox="1"/>
          <p:nvPr/>
        </p:nvSpPr>
        <p:spPr>
          <a:xfrm>
            <a:off x="3276600" y="3975100"/>
            <a:ext cx="2806700" cy="307975"/>
          </a:xfrm>
          <a:prstGeom prst="rect">
            <a:avLst/>
          </a:prstGeom>
          <a:noFill/>
        </p:spPr>
        <p:txBody>
          <a:bodyPr>
            <a:spAutoFit/>
          </a:bodyPr>
          <a:lstStyle/>
          <a:p>
            <a:pPr>
              <a:defRPr/>
            </a:pPr>
            <a:r>
              <a:rPr lang="de-CH" sz="1400" dirty="0">
                <a:latin typeface="+mj-lt"/>
              </a:rPr>
              <a:t>Counterclaim </a:t>
            </a:r>
            <a:r>
              <a:rPr lang="de-CH" sz="1400" dirty="0" err="1">
                <a:latin typeface="+mj-lt"/>
              </a:rPr>
              <a:t>for</a:t>
            </a:r>
            <a:r>
              <a:rPr lang="de-CH" sz="1400" dirty="0">
                <a:latin typeface="+mj-lt"/>
              </a:rPr>
              <a:t> USD 4.2m</a:t>
            </a:r>
          </a:p>
        </p:txBody>
      </p:sp>
      <p:sp>
        <p:nvSpPr>
          <p:cNvPr id="11" name="Textfeld 28"/>
          <p:cNvSpPr txBox="1"/>
          <p:nvPr/>
        </p:nvSpPr>
        <p:spPr>
          <a:xfrm>
            <a:off x="4013200" y="5003800"/>
            <a:ext cx="1524000" cy="369888"/>
          </a:xfrm>
          <a:prstGeom prst="rect">
            <a:avLst/>
          </a:prstGeom>
          <a:noFill/>
        </p:spPr>
        <p:txBody>
          <a:bodyPr>
            <a:spAutoFit/>
          </a:bodyPr>
          <a:lstStyle/>
          <a:p>
            <a:pPr>
              <a:defRPr/>
            </a:pPr>
            <a:r>
              <a:rPr lang="de-CH" sz="1400" dirty="0" err="1">
                <a:latin typeface="+mn-lt"/>
              </a:rPr>
              <a:t>Contract</a:t>
            </a:r>
            <a:r>
              <a:rPr lang="de-CH" dirty="0">
                <a:latin typeface="+mn-lt"/>
              </a:rPr>
              <a:t>  </a:t>
            </a:r>
            <a:r>
              <a:rPr lang="de-CH" sz="1400" dirty="0">
                <a:latin typeface="+mn-lt"/>
              </a:rPr>
              <a:t>2</a:t>
            </a:r>
          </a:p>
        </p:txBody>
      </p:sp>
      <p:sp>
        <p:nvSpPr>
          <p:cNvPr id="12" name="Textfeld 29"/>
          <p:cNvSpPr txBox="1"/>
          <p:nvPr/>
        </p:nvSpPr>
        <p:spPr>
          <a:xfrm>
            <a:off x="3619500" y="5346700"/>
            <a:ext cx="2806700" cy="307975"/>
          </a:xfrm>
          <a:prstGeom prst="rect">
            <a:avLst/>
          </a:prstGeom>
          <a:noFill/>
        </p:spPr>
        <p:txBody>
          <a:bodyPr>
            <a:spAutoFit/>
          </a:bodyPr>
          <a:lstStyle/>
          <a:p>
            <a:pPr>
              <a:defRPr/>
            </a:pPr>
            <a:r>
              <a:rPr lang="de-CH" sz="1400" dirty="0">
                <a:latin typeface="+mn-lt"/>
              </a:rPr>
              <a:t>Claim </a:t>
            </a:r>
            <a:r>
              <a:rPr lang="de-CH" sz="1400" dirty="0" err="1">
                <a:latin typeface="+mn-lt"/>
              </a:rPr>
              <a:t>for</a:t>
            </a:r>
            <a:r>
              <a:rPr lang="de-CH" sz="1400" dirty="0">
                <a:latin typeface="+mn-lt"/>
              </a:rPr>
              <a:t> USD 4.2m</a:t>
            </a:r>
          </a:p>
        </p:txBody>
      </p:sp>
      <p:sp>
        <p:nvSpPr>
          <p:cNvPr id="13" name="Text Box 4"/>
          <p:cNvSpPr txBox="1">
            <a:spLocks noChangeArrowheads="1"/>
          </p:cNvSpPr>
          <p:nvPr/>
        </p:nvSpPr>
        <p:spPr bwMode="auto">
          <a:xfrm>
            <a:off x="1081088" y="4430713"/>
            <a:ext cx="7135812"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Aft>
                <a:spcPct val="50000"/>
              </a:spcAft>
              <a:buClr>
                <a:srgbClr val="F39911"/>
              </a:buClr>
              <a:defRPr sz="1400" b="1">
                <a:solidFill>
                  <a:srgbClr val="002F49"/>
                </a:solidFill>
                <a:latin typeface="Verdana" pitchFamily="34" charset="0"/>
              </a:defRPr>
            </a:lvl1pPr>
            <a:lvl2pPr marL="742950" indent="-285750" eaLnBrk="0" hangingPunct="0">
              <a:spcBef>
                <a:spcPct val="20000"/>
              </a:spcBef>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ct val="150000"/>
              </a:lnSpc>
              <a:spcBef>
                <a:spcPts val="600"/>
              </a:spcBef>
              <a:spcAft>
                <a:spcPct val="0"/>
              </a:spcAft>
              <a:buClr>
                <a:srgbClr val="003366"/>
              </a:buClr>
            </a:pPr>
            <a:r>
              <a:rPr lang="en-GB" altLang="de-DE" sz="1800" dirty="0">
                <a:solidFill>
                  <a:schemeClr val="tx1"/>
                </a:solidFill>
                <a:latin typeface="+mn-lt"/>
              </a:rPr>
              <a:t>600285</a:t>
            </a:r>
          </a:p>
        </p:txBody>
      </p:sp>
      <p:cxnSp>
        <p:nvCxnSpPr>
          <p:cNvPr id="18" name="Straight Arrow Connector 17"/>
          <p:cNvCxnSpPr/>
          <p:nvPr/>
        </p:nvCxnSpPr>
        <p:spPr>
          <a:xfrm flipV="1">
            <a:off x="2463800" y="3251200"/>
            <a:ext cx="4343400" cy="317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2463800" y="3975100"/>
            <a:ext cx="4343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1" name="Textfeld 13"/>
          <p:cNvSpPr txBox="1"/>
          <p:nvPr/>
        </p:nvSpPr>
        <p:spPr>
          <a:xfrm>
            <a:off x="4037955" y="3614737"/>
            <a:ext cx="1524000" cy="307975"/>
          </a:xfrm>
          <a:prstGeom prst="rect">
            <a:avLst/>
          </a:prstGeom>
          <a:noFill/>
        </p:spPr>
        <p:txBody>
          <a:bodyPr>
            <a:spAutoFit/>
          </a:bodyPr>
          <a:lstStyle/>
          <a:p>
            <a:pPr>
              <a:defRPr/>
            </a:pPr>
            <a:r>
              <a:rPr lang="de-CH" sz="1400" dirty="0">
                <a:latin typeface="+mn-lt"/>
              </a:rPr>
              <a:t>Contract  </a:t>
            </a:r>
            <a:r>
              <a:rPr lang="de-CH" sz="1400" dirty="0" smtClean="0">
                <a:latin typeface="+mn-lt"/>
              </a:rPr>
              <a:t>2</a:t>
            </a:r>
            <a:endParaRPr lang="de-CH" sz="1400" dirty="0">
              <a:latin typeface="+mn-lt"/>
            </a:endParaRPr>
          </a:p>
        </p:txBody>
      </p:sp>
      <p:cxnSp>
        <p:nvCxnSpPr>
          <p:cNvPr id="23" name="Straight Arrow Connector 22"/>
          <p:cNvCxnSpPr>
            <a:stCxn id="7" idx="1"/>
            <a:endCxn id="5" idx="3"/>
          </p:cNvCxnSpPr>
          <p:nvPr/>
        </p:nvCxnSpPr>
        <p:spPr>
          <a:xfrm flipH="1" flipV="1">
            <a:off x="2463800" y="5372100"/>
            <a:ext cx="4356100" cy="635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276600" y="3614737"/>
            <a:ext cx="2540000" cy="81597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3347864" y="3559175"/>
            <a:ext cx="2376264" cy="949945"/>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60710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Consolidation</a:t>
            </a:r>
            <a:endParaRPr lang="fr-CH" dirty="0"/>
          </a:p>
        </p:txBody>
      </p:sp>
      <p:sp>
        <p:nvSpPr>
          <p:cNvPr id="3" name="Content Placeholder 2"/>
          <p:cNvSpPr>
            <a:spLocks noGrp="1"/>
          </p:cNvSpPr>
          <p:nvPr>
            <p:ph idx="1"/>
          </p:nvPr>
        </p:nvSpPr>
        <p:spPr/>
        <p:txBody>
          <a:bodyPr>
            <a:normAutofit/>
          </a:bodyPr>
          <a:lstStyle/>
          <a:p>
            <a:pPr>
              <a:lnSpc>
                <a:spcPct val="150000"/>
              </a:lnSpc>
              <a:spcBef>
                <a:spcPts val="600"/>
              </a:spcBef>
              <a:spcAft>
                <a:spcPct val="0"/>
              </a:spcAft>
              <a:buClr>
                <a:srgbClr val="003366"/>
              </a:buClr>
              <a:buFontTx/>
              <a:buChar char="-"/>
            </a:pPr>
            <a:r>
              <a:rPr lang="en-GB" altLang="de-DE" sz="2400" dirty="0" smtClean="0">
                <a:solidFill>
                  <a:srgbClr val="003441"/>
                </a:solidFill>
              </a:rPr>
              <a:t>If </a:t>
            </a:r>
            <a:r>
              <a:rPr lang="en-GB" altLang="de-DE" sz="2400" dirty="0">
                <a:solidFill>
                  <a:srgbClr val="003441"/>
                </a:solidFill>
              </a:rPr>
              <a:t>consolidation is ordered, the Court may revoke the</a:t>
            </a:r>
            <a:br>
              <a:rPr lang="en-GB" altLang="de-DE" sz="2400" dirty="0">
                <a:solidFill>
                  <a:srgbClr val="003441"/>
                </a:solidFill>
              </a:rPr>
            </a:br>
            <a:r>
              <a:rPr lang="en-GB" altLang="de-DE" sz="2400" dirty="0">
                <a:solidFill>
                  <a:srgbClr val="003441"/>
                </a:solidFill>
              </a:rPr>
              <a:t>  appointment and confirmation of arbitrators and re-apply </a:t>
            </a:r>
            <a:br>
              <a:rPr lang="en-GB" altLang="de-DE" sz="2400" dirty="0">
                <a:solidFill>
                  <a:srgbClr val="003441"/>
                </a:solidFill>
              </a:rPr>
            </a:br>
            <a:r>
              <a:rPr lang="en-GB" altLang="de-DE" sz="2400" dirty="0">
                <a:solidFill>
                  <a:srgbClr val="003441"/>
                </a:solidFill>
              </a:rPr>
              <a:t>  </a:t>
            </a:r>
            <a:r>
              <a:rPr lang="en-GB" altLang="de-DE" sz="2400" dirty="0" smtClean="0">
                <a:solidFill>
                  <a:srgbClr val="003441"/>
                </a:solidFill>
              </a:rPr>
              <a:t>Arts. 5-8 </a:t>
            </a:r>
            <a:r>
              <a:rPr lang="en-GB" altLang="de-DE" sz="2400" dirty="0">
                <a:solidFill>
                  <a:srgbClr val="003441"/>
                </a:solidFill>
              </a:rPr>
              <a:t>(incl. </a:t>
            </a:r>
            <a:r>
              <a:rPr lang="en-GB" altLang="de-DE" sz="2400" dirty="0" smtClean="0">
                <a:solidFill>
                  <a:srgbClr val="003441"/>
                </a:solidFill>
              </a:rPr>
              <a:t>Art. </a:t>
            </a:r>
            <a:r>
              <a:rPr lang="en-GB" altLang="de-DE" sz="2400" dirty="0">
                <a:solidFill>
                  <a:srgbClr val="003441"/>
                </a:solidFill>
              </a:rPr>
              <a:t>8(5)) </a:t>
            </a:r>
            <a:endParaRPr lang="en-GB" altLang="de-DE" sz="2400" dirty="0" smtClean="0">
              <a:solidFill>
                <a:srgbClr val="003441"/>
              </a:solidFill>
            </a:endParaRPr>
          </a:p>
          <a:p>
            <a:pPr lvl="1">
              <a:lnSpc>
                <a:spcPct val="150000"/>
              </a:lnSpc>
              <a:spcBef>
                <a:spcPts val="600"/>
              </a:spcBef>
              <a:buClr>
                <a:srgbClr val="003366"/>
              </a:buClr>
              <a:buFontTx/>
              <a:buChar char="•"/>
            </a:pPr>
            <a:r>
              <a:rPr lang="en-GB" altLang="de-DE" sz="2400" dirty="0" smtClean="0">
                <a:solidFill>
                  <a:srgbClr val="003441"/>
                </a:solidFill>
              </a:rPr>
              <a:t>Tool </a:t>
            </a:r>
            <a:r>
              <a:rPr lang="en-GB" altLang="de-DE" sz="2400" dirty="0">
                <a:solidFill>
                  <a:srgbClr val="003441"/>
                </a:solidFill>
              </a:rPr>
              <a:t>designed to ensure procedural fairness in (rare) cases of “forced” consolidation, in particular when between parties that are not identical. </a:t>
            </a:r>
          </a:p>
          <a:p>
            <a:pPr lvl="1">
              <a:lnSpc>
                <a:spcPct val="150000"/>
              </a:lnSpc>
              <a:spcBef>
                <a:spcPts val="600"/>
              </a:spcBef>
              <a:buClr>
                <a:srgbClr val="003366"/>
              </a:buClr>
              <a:buFontTx/>
              <a:buChar char="•"/>
            </a:pPr>
            <a:r>
              <a:rPr lang="en-GB" altLang="de-DE" sz="2400" dirty="0">
                <a:solidFill>
                  <a:srgbClr val="003441"/>
                </a:solidFill>
              </a:rPr>
              <a:t>No case under </a:t>
            </a:r>
            <a:r>
              <a:rPr lang="en-GB" altLang="de-DE" sz="2400" dirty="0" smtClean="0">
                <a:solidFill>
                  <a:srgbClr val="003441"/>
                </a:solidFill>
              </a:rPr>
              <a:t>Swiss Rules 2012 </a:t>
            </a:r>
            <a:r>
              <a:rPr lang="en-GB" altLang="de-DE" sz="2400" dirty="0">
                <a:solidFill>
                  <a:srgbClr val="003441"/>
                </a:solidFill>
              </a:rPr>
              <a:t>so far. </a:t>
            </a:r>
          </a:p>
          <a:p>
            <a:endParaRPr lang="fr-CH" dirty="0"/>
          </a:p>
        </p:txBody>
      </p:sp>
    </p:spTree>
    <p:extLst>
      <p:ext uri="{BB962C8B-B14F-4D97-AF65-F5344CB8AC3E}">
        <p14:creationId xmlns:p14="http://schemas.microsoft.com/office/powerpoint/2010/main" val="32564253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Consolidation</a:t>
            </a:r>
            <a:endParaRPr lang="fr-CH" dirty="0"/>
          </a:p>
        </p:txBody>
      </p:sp>
      <p:sp>
        <p:nvSpPr>
          <p:cNvPr id="3" name="Content Placeholder 2"/>
          <p:cNvSpPr>
            <a:spLocks noGrp="1"/>
          </p:cNvSpPr>
          <p:nvPr>
            <p:ph idx="1"/>
          </p:nvPr>
        </p:nvSpPr>
        <p:spPr/>
        <p:txBody>
          <a:bodyPr>
            <a:noAutofit/>
          </a:bodyPr>
          <a:lstStyle/>
          <a:p>
            <a:pPr>
              <a:buFontTx/>
              <a:buChar char="-"/>
            </a:pPr>
            <a:r>
              <a:rPr lang="en-US" sz="2600" dirty="0"/>
              <a:t>Art. </a:t>
            </a:r>
            <a:r>
              <a:rPr lang="en-US" sz="2600" dirty="0" smtClean="0"/>
              <a:t>4(1) </a:t>
            </a:r>
            <a:r>
              <a:rPr lang="en-US" sz="2600" dirty="0"/>
              <a:t>Swiss Rules </a:t>
            </a:r>
            <a:r>
              <a:rPr lang="en-US" sz="2600" dirty="0" smtClean="0"/>
              <a:t>allows </a:t>
            </a:r>
            <a:r>
              <a:rPr lang="en-US" sz="2600" dirty="0"/>
              <a:t>consolidation even if </a:t>
            </a:r>
            <a:r>
              <a:rPr lang="en-US" sz="2600" dirty="0" smtClean="0"/>
              <a:t>parties </a:t>
            </a:r>
            <a:r>
              <a:rPr lang="en-US" sz="2600" dirty="0"/>
              <a:t>in both/multiple arbitrations are not identical </a:t>
            </a:r>
            <a:r>
              <a:rPr lang="en-US" sz="2600" dirty="0" smtClean="0"/>
              <a:t>(&gt;&lt;</a:t>
            </a:r>
            <a:r>
              <a:rPr lang="en-US" sz="2600" dirty="0"/>
              <a:t>ICC) (see Art. 15 VIAC: seems possible if the same arbitrators</a:t>
            </a:r>
            <a:r>
              <a:rPr lang="en-US" sz="2600" dirty="0" smtClean="0"/>
              <a:t>)</a:t>
            </a:r>
          </a:p>
          <a:p>
            <a:pPr>
              <a:buFontTx/>
              <a:buChar char="-"/>
            </a:pPr>
            <a:r>
              <a:rPr lang="en-US" sz="2600" dirty="0"/>
              <a:t>Court has right to revoke earlier appointment(s) (cf. already competence in Art. </a:t>
            </a:r>
            <a:r>
              <a:rPr lang="en-US" sz="2600" dirty="0" smtClean="0"/>
              <a:t>5(3)) </a:t>
            </a:r>
            <a:r>
              <a:rPr lang="en-US" sz="2600" dirty="0"/>
              <a:t>and can </a:t>
            </a:r>
            <a:r>
              <a:rPr lang="en-US" sz="2600" dirty="0" smtClean="0"/>
              <a:t>re-constitute tribunal in the consolidated case </a:t>
            </a:r>
            <a:r>
              <a:rPr lang="en-US" sz="2600" dirty="0"/>
              <a:t>(in accordance with Art. </a:t>
            </a:r>
            <a:r>
              <a:rPr lang="en-US" sz="2600" dirty="0" smtClean="0"/>
              <a:t>8(3-5</a:t>
            </a:r>
            <a:r>
              <a:rPr lang="en-US" sz="2600" dirty="0"/>
              <a:t>), </a:t>
            </a:r>
            <a:r>
              <a:rPr lang="en-US" sz="2600" dirty="0" smtClean="0"/>
              <a:t>i.e. </a:t>
            </a:r>
            <a:r>
              <a:rPr lang="en-US" sz="2600" dirty="0"/>
              <a:t>Court may appoint all members in the consolidated </a:t>
            </a:r>
            <a:r>
              <a:rPr lang="en-US" sz="2600" dirty="0" smtClean="0"/>
              <a:t>case, </a:t>
            </a:r>
            <a:r>
              <a:rPr lang="en-US" sz="2600" dirty="0"/>
              <a:t>but does not have to (Art. </a:t>
            </a:r>
            <a:r>
              <a:rPr lang="en-US" sz="2600" dirty="0" smtClean="0"/>
              <a:t>8(5) Swiss Rules &gt;&lt; Art</a:t>
            </a:r>
            <a:r>
              <a:rPr lang="en-US" sz="2600" dirty="0"/>
              <a:t>. 28.6 HKIAC </a:t>
            </a:r>
            <a:r>
              <a:rPr lang="en-US" sz="2600" dirty="0" smtClean="0"/>
              <a:t>Rules </a:t>
            </a:r>
            <a:r>
              <a:rPr lang="en-US" sz="2600" dirty="0"/>
              <a:t>2013)</a:t>
            </a:r>
            <a:endParaRPr lang="fr-CH" sz="2600" dirty="0"/>
          </a:p>
        </p:txBody>
      </p:sp>
    </p:spTree>
    <p:extLst>
      <p:ext uri="{BB962C8B-B14F-4D97-AF65-F5344CB8AC3E}">
        <p14:creationId xmlns:p14="http://schemas.microsoft.com/office/powerpoint/2010/main" val="14556288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Joinder</a:t>
            </a:r>
            <a:endParaRPr lang="fr-CH" dirty="0"/>
          </a:p>
        </p:txBody>
      </p:sp>
      <p:sp>
        <p:nvSpPr>
          <p:cNvPr id="3" name="Content Placeholder 2"/>
          <p:cNvSpPr>
            <a:spLocks noGrp="1"/>
          </p:cNvSpPr>
          <p:nvPr>
            <p:ph sz="half" idx="1"/>
          </p:nvPr>
        </p:nvSpPr>
        <p:spPr/>
        <p:txBody>
          <a:bodyPr>
            <a:normAutofit/>
          </a:bodyPr>
          <a:lstStyle/>
          <a:p>
            <a:pPr marL="0" indent="0">
              <a:buNone/>
            </a:pPr>
            <a:r>
              <a:rPr lang="en-GB" sz="2000" b="1" dirty="0" smtClean="0"/>
              <a:t>Article 4(2) Swiss Rules</a:t>
            </a:r>
            <a:endParaRPr lang="fr-CH" sz="2000" b="1" dirty="0"/>
          </a:p>
          <a:p>
            <a:pPr marL="0" indent="0">
              <a:buNone/>
            </a:pPr>
            <a:r>
              <a:rPr lang="en-GB" sz="2000" dirty="0"/>
              <a:t>Where one or more third persons request to participate in arbitral proceedings already pending under these Rules or where a party to pending arbitral proceedings under these Rules requests that one or more third persons participate in the arbitration, the arbitral tribunal shall decide on such request, after consulting with all of the parties, including the person or persons to be joined, taking into account all relevant circumstances.</a:t>
            </a:r>
            <a:endParaRPr lang="fr-CH" sz="2000" dirty="0"/>
          </a:p>
        </p:txBody>
      </p:sp>
      <p:sp>
        <p:nvSpPr>
          <p:cNvPr id="4" name="Content Placeholder 3"/>
          <p:cNvSpPr>
            <a:spLocks noGrp="1"/>
          </p:cNvSpPr>
          <p:nvPr>
            <p:ph sz="half" idx="2"/>
          </p:nvPr>
        </p:nvSpPr>
        <p:spPr/>
        <p:txBody>
          <a:bodyPr>
            <a:noAutofit/>
          </a:bodyPr>
          <a:lstStyle/>
          <a:p>
            <a:pPr marL="0" indent="0">
              <a:buNone/>
            </a:pPr>
            <a:r>
              <a:rPr lang="de-CH" sz="1600" b="1" dirty="0" smtClean="0"/>
              <a:t>Art. 7(1) ICC Rules</a:t>
            </a:r>
          </a:p>
          <a:p>
            <a:pPr marL="0" indent="0">
              <a:buNone/>
            </a:pPr>
            <a:r>
              <a:rPr lang="en-GB" sz="1600" dirty="0" smtClean="0"/>
              <a:t>A party wishing to join an additional party to the arbitration shall submit its request for arbitration against the additional party (the “Request for Joinder”) to the Secretariat. The date on which the Request for Joinder is received by the Secretariat shall, for all purposes, be deemed to be the date of the commencement of arbitration against the additional party. Any such joinder shall be subject to the provisions of Articles 6(3)-6(7) and 9. </a:t>
            </a:r>
            <a:r>
              <a:rPr lang="en-GB" sz="1600" u="sng" dirty="0" smtClean="0"/>
              <a:t>No additional party may be joined after the confirmation or appointment of any arbitrator</a:t>
            </a:r>
            <a:r>
              <a:rPr lang="en-GB" sz="1600" dirty="0" smtClean="0"/>
              <a:t>, unless all parties, including the additional party, otherwise agree. The Secretariat may fix a time limit for the submission of a Request for Joinder.</a:t>
            </a:r>
            <a:endParaRPr lang="fr-CH" sz="1600" dirty="0"/>
          </a:p>
        </p:txBody>
      </p:sp>
    </p:spTree>
    <p:extLst>
      <p:ext uri="{BB962C8B-B14F-4D97-AF65-F5344CB8AC3E}">
        <p14:creationId xmlns:p14="http://schemas.microsoft.com/office/powerpoint/2010/main" val="32442889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Joinder</a:t>
            </a:r>
            <a:endParaRPr lang="fr-CH" dirty="0"/>
          </a:p>
        </p:txBody>
      </p:sp>
      <p:sp>
        <p:nvSpPr>
          <p:cNvPr id="3" name="Content Placeholder 2"/>
          <p:cNvSpPr>
            <a:spLocks noGrp="1"/>
          </p:cNvSpPr>
          <p:nvPr>
            <p:ph sz="half" idx="1"/>
          </p:nvPr>
        </p:nvSpPr>
        <p:spPr/>
        <p:txBody>
          <a:bodyPr/>
          <a:lstStyle/>
          <a:p>
            <a:pPr marL="0" indent="0">
              <a:buNone/>
            </a:pPr>
            <a:endParaRPr lang="de-CH" dirty="0"/>
          </a:p>
          <a:p>
            <a:pPr>
              <a:buFontTx/>
              <a:buChar char="-"/>
            </a:pPr>
            <a:r>
              <a:rPr lang="de-CH" dirty="0" smtClean="0"/>
              <a:t>additional Claimant</a:t>
            </a:r>
          </a:p>
          <a:p>
            <a:pPr>
              <a:buFontTx/>
              <a:buChar char="-"/>
            </a:pPr>
            <a:r>
              <a:rPr lang="de-CH" dirty="0"/>
              <a:t>a</a:t>
            </a:r>
            <a:r>
              <a:rPr lang="de-CH" dirty="0" smtClean="0"/>
              <a:t>dditional Respondent	</a:t>
            </a:r>
          </a:p>
          <a:p>
            <a:pPr>
              <a:buFontTx/>
              <a:buChar char="-"/>
            </a:pPr>
            <a:r>
              <a:rPr lang="de-CH" dirty="0"/>
              <a:t>s</a:t>
            </a:r>
            <a:r>
              <a:rPr lang="de-CH" dirty="0" smtClean="0"/>
              <a:t>ide intervention</a:t>
            </a:r>
          </a:p>
          <a:p>
            <a:pPr>
              <a:buFontTx/>
              <a:buChar char="-"/>
            </a:pPr>
            <a:r>
              <a:rPr lang="de-CH" dirty="0"/>
              <a:t>a</a:t>
            </a:r>
            <a:r>
              <a:rPr lang="de-CH" dirty="0" smtClean="0"/>
              <a:t>micus curiae</a:t>
            </a:r>
          </a:p>
          <a:p>
            <a:pPr>
              <a:buFontTx/>
              <a:buChar char="-"/>
            </a:pPr>
            <a:r>
              <a:rPr lang="de-CH" dirty="0" smtClean="0"/>
              <a:t>Joinder after constitution?</a:t>
            </a:r>
          </a:p>
          <a:p>
            <a:pPr>
              <a:buFontTx/>
              <a:buChar char="-"/>
            </a:pPr>
            <a:r>
              <a:rPr lang="de-CH" dirty="0" smtClean="0"/>
              <a:t>Decision by:	</a:t>
            </a:r>
            <a:endParaRPr lang="fr-CH" dirty="0"/>
          </a:p>
        </p:txBody>
      </p:sp>
      <p:sp>
        <p:nvSpPr>
          <p:cNvPr id="4" name="Content Placeholder 3"/>
          <p:cNvSpPr>
            <a:spLocks noGrp="1"/>
          </p:cNvSpPr>
          <p:nvPr>
            <p:ph sz="half" idx="2"/>
          </p:nvPr>
        </p:nvSpPr>
        <p:spPr>
          <a:xfrm>
            <a:off x="4355976" y="1600200"/>
            <a:ext cx="4392488" cy="4525963"/>
          </a:xfrm>
        </p:spPr>
        <p:txBody>
          <a:bodyPr>
            <a:normAutofit/>
          </a:bodyPr>
          <a:lstStyle/>
          <a:p>
            <a:pPr marL="0" indent="0">
              <a:buNone/>
            </a:pPr>
            <a:r>
              <a:rPr lang="de-CH" b="1" dirty="0" smtClean="0"/>
              <a:t>Swiss Rules		ICC Rules</a:t>
            </a:r>
          </a:p>
          <a:p>
            <a:pPr marL="0" indent="0">
              <a:buNone/>
            </a:pPr>
            <a:r>
              <a:rPr lang="de-CH" dirty="0" smtClean="0">
                <a:solidFill>
                  <a:srgbClr val="00B050"/>
                </a:solidFill>
              </a:rPr>
              <a:t>yes</a:t>
            </a:r>
            <a:r>
              <a:rPr lang="de-CH" dirty="0" smtClean="0"/>
              <a:t>			</a:t>
            </a:r>
            <a:r>
              <a:rPr lang="de-CH" dirty="0" smtClean="0">
                <a:solidFill>
                  <a:srgbClr val="FF0000"/>
                </a:solidFill>
              </a:rPr>
              <a:t>no</a:t>
            </a:r>
          </a:p>
          <a:p>
            <a:pPr marL="0" indent="0">
              <a:buNone/>
            </a:pPr>
            <a:r>
              <a:rPr lang="de-CH" dirty="0">
                <a:solidFill>
                  <a:srgbClr val="00B050"/>
                </a:solidFill>
              </a:rPr>
              <a:t>y</a:t>
            </a:r>
            <a:r>
              <a:rPr lang="de-CH" dirty="0" smtClean="0">
                <a:solidFill>
                  <a:srgbClr val="00B050"/>
                </a:solidFill>
              </a:rPr>
              <a:t>es</a:t>
            </a:r>
            <a:r>
              <a:rPr lang="de-CH" dirty="0" smtClean="0"/>
              <a:t>			</a:t>
            </a:r>
            <a:r>
              <a:rPr lang="de-CH" dirty="0" smtClean="0">
                <a:solidFill>
                  <a:srgbClr val="00B050"/>
                </a:solidFill>
              </a:rPr>
              <a:t>yes</a:t>
            </a:r>
          </a:p>
          <a:p>
            <a:pPr marL="0" indent="0">
              <a:buNone/>
            </a:pPr>
            <a:r>
              <a:rPr lang="de-CH" dirty="0">
                <a:solidFill>
                  <a:srgbClr val="00B050"/>
                </a:solidFill>
              </a:rPr>
              <a:t>y</a:t>
            </a:r>
            <a:r>
              <a:rPr lang="de-CH" dirty="0" smtClean="0">
                <a:solidFill>
                  <a:srgbClr val="00B050"/>
                </a:solidFill>
              </a:rPr>
              <a:t>es</a:t>
            </a:r>
            <a:r>
              <a:rPr lang="de-CH" dirty="0" smtClean="0"/>
              <a:t>			</a:t>
            </a:r>
            <a:r>
              <a:rPr lang="de-CH" dirty="0" smtClean="0">
                <a:solidFill>
                  <a:srgbClr val="FF0000"/>
                </a:solidFill>
              </a:rPr>
              <a:t>no</a:t>
            </a:r>
          </a:p>
          <a:p>
            <a:pPr marL="0" indent="0">
              <a:buNone/>
            </a:pPr>
            <a:r>
              <a:rPr lang="de-CH" dirty="0" smtClean="0">
                <a:solidFill>
                  <a:srgbClr val="00B050"/>
                </a:solidFill>
              </a:rPr>
              <a:t>yes			</a:t>
            </a:r>
            <a:r>
              <a:rPr lang="de-CH" dirty="0" smtClean="0">
                <a:solidFill>
                  <a:srgbClr val="FFC000"/>
                </a:solidFill>
              </a:rPr>
              <a:t>yes?</a:t>
            </a:r>
          </a:p>
          <a:p>
            <a:pPr marL="0" indent="0">
              <a:buNone/>
            </a:pPr>
            <a:r>
              <a:rPr lang="de-CH" dirty="0">
                <a:solidFill>
                  <a:srgbClr val="00B050"/>
                </a:solidFill>
              </a:rPr>
              <a:t>y</a:t>
            </a:r>
            <a:r>
              <a:rPr lang="de-CH" dirty="0" smtClean="0">
                <a:solidFill>
                  <a:srgbClr val="00B050"/>
                </a:solidFill>
              </a:rPr>
              <a:t>es, but</a:t>
            </a:r>
            <a:r>
              <a:rPr lang="de-CH" dirty="0" smtClean="0"/>
              <a:t>		</a:t>
            </a:r>
            <a:r>
              <a:rPr lang="de-CH" dirty="0" smtClean="0">
                <a:solidFill>
                  <a:srgbClr val="FF0000"/>
                </a:solidFill>
              </a:rPr>
              <a:t>no, but</a:t>
            </a:r>
            <a:br>
              <a:rPr lang="de-CH" dirty="0" smtClean="0">
                <a:solidFill>
                  <a:srgbClr val="FF0000"/>
                </a:solidFill>
              </a:rPr>
            </a:br>
            <a:endParaRPr lang="de-CH" dirty="0" smtClean="0">
              <a:solidFill>
                <a:srgbClr val="FF0000"/>
              </a:solidFill>
            </a:endParaRPr>
          </a:p>
          <a:p>
            <a:pPr marL="0" indent="0">
              <a:buNone/>
            </a:pPr>
            <a:r>
              <a:rPr lang="de-CH" dirty="0" smtClean="0"/>
              <a:t>arbitral tribunal	ICC Court </a:t>
            </a:r>
            <a:endParaRPr lang="fr-CH" dirty="0"/>
          </a:p>
        </p:txBody>
      </p:sp>
    </p:spTree>
    <p:extLst>
      <p:ext uri="{BB962C8B-B14F-4D97-AF65-F5344CB8AC3E}">
        <p14:creationId xmlns:p14="http://schemas.microsoft.com/office/powerpoint/2010/main" val="8890232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Joinder</a:t>
            </a:r>
            <a:endParaRPr lang="fr-CH" dirty="0"/>
          </a:p>
        </p:txBody>
      </p:sp>
      <p:sp>
        <p:nvSpPr>
          <p:cNvPr id="3" name="Content Placeholder 2"/>
          <p:cNvSpPr>
            <a:spLocks noGrp="1"/>
          </p:cNvSpPr>
          <p:nvPr>
            <p:ph idx="1"/>
          </p:nvPr>
        </p:nvSpPr>
        <p:spPr/>
        <p:txBody>
          <a:bodyPr>
            <a:normAutofit fontScale="92500" lnSpcReduction="20000"/>
          </a:bodyPr>
          <a:lstStyle/>
          <a:p>
            <a:r>
              <a:rPr lang="de-CH" dirty="0" smtClean="0"/>
              <a:t>Problems («all relevant circumstances»):</a:t>
            </a:r>
          </a:p>
          <a:p>
            <a:pPr lvl="1"/>
            <a:r>
              <a:rPr lang="de-CH" dirty="0" smtClean="0"/>
              <a:t>Implicit consent by agreeing to Swiss Rules? </a:t>
            </a:r>
            <a:r>
              <a:rPr lang="de-CH" b="1" u="sng" dirty="0" smtClean="0"/>
              <a:t>No, Art. 4(2) does not provide jurisdictional basis, but</a:t>
            </a:r>
            <a:r>
              <a:rPr lang="de-CH" dirty="0" smtClean="0"/>
              <a:t>:</a:t>
            </a:r>
            <a:endParaRPr lang="de-CH" dirty="0" smtClean="0">
              <a:sym typeface="Wingdings" panose="05000000000000000000" pitchFamily="2" charset="2"/>
            </a:endParaRPr>
          </a:p>
          <a:p>
            <a:pPr lvl="2"/>
            <a:r>
              <a:rPr lang="de-CH" dirty="0" smtClean="0">
                <a:sym typeface="Wingdings" panose="05000000000000000000" pitchFamily="2" charset="2"/>
              </a:rPr>
              <a:t>Claim made under same arbitration agreement?</a:t>
            </a:r>
          </a:p>
          <a:p>
            <a:pPr lvl="2"/>
            <a:r>
              <a:rPr lang="de-CH" dirty="0" smtClean="0">
                <a:sym typeface="Wingdings" panose="05000000000000000000" pitchFamily="2" charset="2"/>
              </a:rPr>
              <a:t>Multiple related contracts containing the same or compatible arbitration clauses?</a:t>
            </a:r>
          </a:p>
          <a:p>
            <a:pPr lvl="1"/>
            <a:r>
              <a:rPr lang="de-CH" dirty="0" smtClean="0">
                <a:sym typeface="Wingdings" panose="05000000000000000000" pitchFamily="2" charset="2"/>
              </a:rPr>
              <a:t>Specific cirumstances:</a:t>
            </a:r>
          </a:p>
          <a:p>
            <a:pPr lvl="2"/>
            <a:r>
              <a:rPr lang="de-CH" dirty="0" smtClean="0">
                <a:sym typeface="Wingdings" panose="05000000000000000000" pitchFamily="2" charset="2"/>
              </a:rPr>
              <a:t>Connection, common issues of fact/law</a:t>
            </a:r>
          </a:p>
          <a:p>
            <a:pPr lvl="2"/>
            <a:r>
              <a:rPr lang="de-CH" dirty="0" smtClean="0">
                <a:sym typeface="Wingdings" panose="05000000000000000000" pitchFamily="2" charset="2"/>
              </a:rPr>
              <a:t>Risk of conflicting results if third person is not joined</a:t>
            </a:r>
          </a:p>
          <a:p>
            <a:pPr lvl="2"/>
            <a:r>
              <a:rPr lang="de-CH" dirty="0" smtClean="0">
                <a:sym typeface="Wingdings" panose="05000000000000000000" pitchFamily="2" charset="2"/>
              </a:rPr>
              <a:t>Timing of request, progress made in procedure, other efficiency considerations</a:t>
            </a:r>
          </a:p>
          <a:p>
            <a:pPr lvl="2"/>
            <a:r>
              <a:rPr lang="de-CH" dirty="0" smtClean="0">
                <a:sym typeface="Wingdings" panose="05000000000000000000" pitchFamily="2" charset="2"/>
              </a:rPr>
              <a:t>Compatibility of clauses, type of procedure etc.</a:t>
            </a:r>
          </a:p>
          <a:p>
            <a:pPr lvl="2"/>
            <a:r>
              <a:rPr lang="de-CH" dirty="0" smtClean="0">
                <a:sym typeface="Wingdings" panose="05000000000000000000" pitchFamily="2" charset="2"/>
              </a:rPr>
              <a:t>Confidentiality (Art. 44), privacy of arbitration</a:t>
            </a:r>
            <a:endParaRPr lang="fr-CH" dirty="0"/>
          </a:p>
        </p:txBody>
      </p:sp>
    </p:spTree>
    <p:extLst>
      <p:ext uri="{BB962C8B-B14F-4D97-AF65-F5344CB8AC3E}">
        <p14:creationId xmlns:p14="http://schemas.microsoft.com/office/powerpoint/2010/main" val="5419232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de-CH" dirty="0" smtClean="0"/>
              <a:t>Joinder</a:t>
            </a:r>
            <a:endParaRPr lang="fr-CH" dirty="0"/>
          </a:p>
        </p:txBody>
      </p:sp>
      <p:sp>
        <p:nvSpPr>
          <p:cNvPr id="3" name="Content Placeholder 2"/>
          <p:cNvSpPr>
            <a:spLocks noGrp="1"/>
          </p:cNvSpPr>
          <p:nvPr>
            <p:ph idx="1"/>
          </p:nvPr>
        </p:nvSpPr>
        <p:spPr/>
        <p:txBody>
          <a:bodyPr>
            <a:normAutofit lnSpcReduction="10000"/>
          </a:bodyPr>
          <a:lstStyle/>
          <a:p>
            <a:r>
              <a:rPr lang="en-US" dirty="0">
                <a:sym typeface="Wingdings" panose="05000000000000000000" pitchFamily="2" charset="2"/>
              </a:rPr>
              <a:t>Problems («all relevant circumstances»):</a:t>
            </a:r>
          </a:p>
          <a:p>
            <a:pPr lvl="1"/>
            <a:r>
              <a:rPr lang="en-US" dirty="0">
                <a:sym typeface="Wingdings" panose="05000000000000000000" pitchFamily="2" charset="2"/>
              </a:rPr>
              <a:t>Joinder of third person after tribunal has been constituted:</a:t>
            </a:r>
          </a:p>
          <a:p>
            <a:pPr lvl="2"/>
            <a:r>
              <a:rPr lang="en-US" dirty="0">
                <a:sym typeface="Wingdings" panose="05000000000000000000" pitchFamily="2" charset="2"/>
              </a:rPr>
              <a:t>In the context of intervention: third person to be deemed to have accepted the constitution of the arbitral tribunal?</a:t>
            </a:r>
          </a:p>
          <a:p>
            <a:pPr lvl="2"/>
            <a:r>
              <a:rPr lang="en-US" dirty="0">
                <a:sym typeface="Wingdings" panose="05000000000000000000" pitchFamily="2" charset="2"/>
              </a:rPr>
              <a:t>If third person requested to join at request of </a:t>
            </a:r>
            <a:r>
              <a:rPr lang="en-US" dirty="0" smtClean="0">
                <a:sym typeface="Wingdings" panose="05000000000000000000" pitchFamily="2" charset="2"/>
              </a:rPr>
              <a:t>an initial party:</a:t>
            </a:r>
            <a:endParaRPr lang="en-US" dirty="0">
              <a:sym typeface="Wingdings" panose="05000000000000000000" pitchFamily="2" charset="2"/>
            </a:endParaRPr>
          </a:p>
          <a:p>
            <a:pPr lvl="3"/>
            <a:r>
              <a:rPr lang="en-US" dirty="0">
                <a:sym typeface="Wingdings" panose="05000000000000000000" pitchFamily="2" charset="2"/>
              </a:rPr>
              <a:t>Third person accepts tribunal as constituted</a:t>
            </a:r>
          </a:p>
          <a:p>
            <a:pPr lvl="3"/>
            <a:r>
              <a:rPr lang="en-US" dirty="0">
                <a:sym typeface="Wingdings" panose="05000000000000000000" pitchFamily="2" charset="2"/>
              </a:rPr>
              <a:t>If no acceptance: joinder probably not possible (unequal treatment in constitution of tribunal)  file new arbitration and request consolidation</a:t>
            </a:r>
            <a:r>
              <a:rPr lang="en-US" dirty="0" smtClean="0">
                <a:sym typeface="Wingdings" panose="05000000000000000000" pitchFamily="2" charset="2"/>
              </a:rPr>
              <a:t>?</a:t>
            </a:r>
            <a:endParaRPr lang="de-CH" dirty="0" smtClean="0">
              <a:sym typeface="Wingdings" panose="05000000000000000000" pitchFamily="2" charset="2"/>
            </a:endParaRPr>
          </a:p>
          <a:p>
            <a:pPr lvl="1"/>
            <a:endParaRPr lang="fr-CH" dirty="0"/>
          </a:p>
        </p:txBody>
      </p:sp>
    </p:spTree>
    <p:extLst>
      <p:ext uri="{BB962C8B-B14F-4D97-AF65-F5344CB8AC3E}">
        <p14:creationId xmlns:p14="http://schemas.microsoft.com/office/powerpoint/2010/main" val="15534230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651763" y="3140968"/>
            <a:ext cx="7772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CH" dirty="0" err="1" smtClean="0"/>
              <a:t>Thank</a:t>
            </a:r>
            <a:r>
              <a:rPr lang="fr-CH" dirty="0" smtClean="0"/>
              <a:t> You</a:t>
            </a:r>
            <a:endParaRPr lang="fr-CH" dirty="0"/>
          </a:p>
        </p:txBody>
      </p:sp>
    </p:spTree>
    <p:extLst>
      <p:ext uri="{BB962C8B-B14F-4D97-AF65-F5344CB8AC3E}">
        <p14:creationId xmlns:p14="http://schemas.microsoft.com/office/powerpoint/2010/main" val="3083736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Gatekeeper Function of the Court</a:t>
            </a:r>
            <a:endParaRPr lang="fr-CH" dirty="0"/>
          </a:p>
        </p:txBody>
      </p:sp>
      <p:sp>
        <p:nvSpPr>
          <p:cNvPr id="3" name="Content Placeholder 2"/>
          <p:cNvSpPr>
            <a:spLocks noGrp="1"/>
          </p:cNvSpPr>
          <p:nvPr>
            <p:ph sz="half" idx="1"/>
          </p:nvPr>
        </p:nvSpPr>
        <p:spPr/>
        <p:txBody>
          <a:bodyPr>
            <a:noAutofit/>
          </a:bodyPr>
          <a:lstStyle/>
          <a:p>
            <a:pPr marL="0" indent="0">
              <a:buNone/>
            </a:pPr>
            <a:r>
              <a:rPr lang="de-CH" sz="2400" b="1" dirty="0" smtClean="0"/>
              <a:t>3(12) Swiss Rules</a:t>
            </a:r>
          </a:p>
          <a:p>
            <a:pPr marL="0" indent="0">
              <a:buNone/>
            </a:pPr>
            <a:r>
              <a:rPr lang="en-GB" sz="2400" dirty="0"/>
              <a:t>If the Respondent does not submit an Answer to the Notice of Arbitration, or if the Respondent raises an objection to the </a:t>
            </a:r>
            <a:r>
              <a:rPr lang="de-CH" sz="2400" dirty="0" smtClean="0"/>
              <a:t>arbitration being administered under these Rules, the Court shall administer the case, unless there is manifestly no agreement to arbitrate referring to these Rules.</a:t>
            </a:r>
            <a:endParaRPr lang="fr-CH" sz="2400" dirty="0"/>
          </a:p>
        </p:txBody>
      </p:sp>
      <p:sp>
        <p:nvSpPr>
          <p:cNvPr id="4" name="Content Placeholder 3"/>
          <p:cNvSpPr>
            <a:spLocks noGrp="1"/>
          </p:cNvSpPr>
          <p:nvPr>
            <p:ph sz="half" idx="2"/>
          </p:nvPr>
        </p:nvSpPr>
        <p:spPr/>
        <p:txBody>
          <a:bodyPr>
            <a:noAutofit/>
          </a:bodyPr>
          <a:lstStyle/>
          <a:p>
            <a:pPr marL="0" indent="0">
              <a:buNone/>
            </a:pPr>
            <a:r>
              <a:rPr lang="de-CH" sz="1800" b="1" dirty="0" smtClean="0"/>
              <a:t>6(3) ICC Rules</a:t>
            </a:r>
          </a:p>
          <a:p>
            <a:pPr marL="0" indent="0">
              <a:buNone/>
            </a:pPr>
            <a:r>
              <a:rPr lang="en-GB" sz="1800" dirty="0"/>
              <a:t>If any party against which a claim has been made does not submit an answer, or raises one or more pleas concerning the existence, validity or scope of the arbitration agreement or concerning whether all of the claims made in the arbitration may be determined together in a single arbitration, the arbitration shall proceed and any question of jurisdiction or of whether the claims may be determined together in that arbitration shall be decided directly by the arbitral tribunal, unless the Secretary General refers the matter to the Court for its decision pursuant to Article 6(4</a:t>
            </a:r>
            <a:r>
              <a:rPr lang="en-GB" sz="1800" dirty="0" smtClean="0"/>
              <a:t>).</a:t>
            </a:r>
            <a:endParaRPr lang="fr-CH" sz="1800" dirty="0"/>
          </a:p>
        </p:txBody>
      </p:sp>
    </p:spTree>
    <p:extLst>
      <p:ext uri="{BB962C8B-B14F-4D97-AF65-F5344CB8AC3E}">
        <p14:creationId xmlns:p14="http://schemas.microsoft.com/office/powerpoint/2010/main" val="4071562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Gatekeeper Function of the Court</a:t>
            </a:r>
            <a:endParaRPr lang="fr-CH" dirty="0"/>
          </a:p>
        </p:txBody>
      </p:sp>
      <p:sp>
        <p:nvSpPr>
          <p:cNvPr id="3" name="Content Placeholder 2"/>
          <p:cNvSpPr>
            <a:spLocks noGrp="1"/>
          </p:cNvSpPr>
          <p:nvPr>
            <p:ph sz="half" idx="1"/>
          </p:nvPr>
        </p:nvSpPr>
        <p:spPr/>
        <p:txBody>
          <a:bodyPr>
            <a:normAutofit/>
          </a:bodyPr>
          <a:lstStyle/>
          <a:p>
            <a:pPr marL="0" indent="0">
              <a:buNone/>
            </a:pPr>
            <a:r>
              <a:rPr lang="fr-CH" b="1" dirty="0"/>
              <a:t>3(12) </a:t>
            </a:r>
            <a:r>
              <a:rPr lang="fr-CH" b="1" dirty="0" err="1"/>
              <a:t>Swiss</a:t>
            </a:r>
            <a:r>
              <a:rPr lang="fr-CH" b="1" dirty="0"/>
              <a:t> </a:t>
            </a:r>
            <a:r>
              <a:rPr lang="fr-CH" b="1" dirty="0" err="1"/>
              <a:t>Rules</a:t>
            </a:r>
            <a:endParaRPr lang="fr-CH" b="1" dirty="0"/>
          </a:p>
          <a:p>
            <a:pPr marL="0" indent="0">
              <a:buNone/>
            </a:pPr>
            <a:endParaRPr lang="fr-CH" dirty="0"/>
          </a:p>
        </p:txBody>
      </p:sp>
      <p:sp>
        <p:nvSpPr>
          <p:cNvPr id="4" name="Content Placeholder 3"/>
          <p:cNvSpPr>
            <a:spLocks noGrp="1"/>
          </p:cNvSpPr>
          <p:nvPr>
            <p:ph sz="half" idx="2"/>
          </p:nvPr>
        </p:nvSpPr>
        <p:spPr/>
        <p:txBody>
          <a:bodyPr>
            <a:noAutofit/>
          </a:bodyPr>
          <a:lstStyle/>
          <a:p>
            <a:pPr marL="0" indent="0">
              <a:buNone/>
            </a:pPr>
            <a:r>
              <a:rPr lang="de-CH" sz="1800" b="1" dirty="0"/>
              <a:t>6(4) ICC Rules</a:t>
            </a:r>
            <a:endParaRPr lang="fr-CH" sz="1800" b="1" dirty="0"/>
          </a:p>
          <a:p>
            <a:pPr marL="0" indent="0">
              <a:buNone/>
            </a:pPr>
            <a:r>
              <a:rPr lang="en-GB" sz="1800" dirty="0"/>
              <a:t>In all cases referred to the Court under Article 6(3), the Court shall decide whether and to what extent the arbitration shall proceed. The arbitration shall proceed if and to the extent that the Court is prima facie satisfied that an arbitration agreement under the Rules may exist. In particular: </a:t>
            </a:r>
            <a:endParaRPr lang="fr-CH" sz="1800" dirty="0"/>
          </a:p>
          <a:p>
            <a:pPr marL="0" indent="0">
              <a:buNone/>
            </a:pPr>
            <a:r>
              <a:rPr lang="en-GB" sz="1800" dirty="0"/>
              <a:t>(</a:t>
            </a:r>
            <a:r>
              <a:rPr lang="en-GB" sz="1800" dirty="0" err="1"/>
              <a:t>i</a:t>
            </a:r>
            <a:r>
              <a:rPr lang="en-GB" sz="1800" dirty="0"/>
              <a:t>) </a:t>
            </a:r>
            <a:r>
              <a:rPr lang="en-GB" sz="1800" dirty="0" smtClean="0"/>
              <a:t>where </a:t>
            </a:r>
            <a:r>
              <a:rPr lang="en-GB" sz="1800" dirty="0"/>
              <a:t>there are more than two parties to the arbitration, the arbitration shall proceed between those of the parties, including any additional parties joined pursuant to Article 7, with respect to which the Court is prima facie satisfied that an arbitration agreement under the Rules that binds them all may exist; </a:t>
            </a:r>
            <a:r>
              <a:rPr lang="en-GB" sz="1800" dirty="0" smtClean="0"/>
              <a:t>and</a:t>
            </a:r>
          </a:p>
          <a:p>
            <a:pPr marL="0" indent="0">
              <a:buNone/>
            </a:pPr>
            <a:endParaRPr lang="fr-CH" sz="1300" dirty="0"/>
          </a:p>
        </p:txBody>
      </p:sp>
    </p:spTree>
    <p:extLst>
      <p:ext uri="{BB962C8B-B14F-4D97-AF65-F5344CB8AC3E}">
        <p14:creationId xmlns:p14="http://schemas.microsoft.com/office/powerpoint/2010/main" val="3378209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smtClean="0"/>
              <a:t>Gatekeeper Function of the Court</a:t>
            </a:r>
            <a:endParaRPr lang="fr-CH" dirty="0"/>
          </a:p>
        </p:txBody>
      </p:sp>
      <p:sp>
        <p:nvSpPr>
          <p:cNvPr id="3" name="Content Placeholder 2"/>
          <p:cNvSpPr>
            <a:spLocks noGrp="1"/>
          </p:cNvSpPr>
          <p:nvPr>
            <p:ph sz="half" idx="1"/>
          </p:nvPr>
        </p:nvSpPr>
        <p:spPr/>
        <p:txBody>
          <a:bodyPr>
            <a:normAutofit fontScale="77500" lnSpcReduction="20000"/>
          </a:bodyPr>
          <a:lstStyle/>
          <a:p>
            <a:pPr marL="0" indent="0">
              <a:buNone/>
            </a:pPr>
            <a:r>
              <a:rPr lang="fr-CH" b="1" dirty="0"/>
              <a:t>3(12) </a:t>
            </a:r>
            <a:r>
              <a:rPr lang="fr-CH" b="1" dirty="0" err="1"/>
              <a:t>Swiss</a:t>
            </a:r>
            <a:r>
              <a:rPr lang="fr-CH" b="1" dirty="0"/>
              <a:t> </a:t>
            </a:r>
            <a:r>
              <a:rPr lang="fr-CH" b="1" dirty="0" err="1"/>
              <a:t>Rules</a:t>
            </a:r>
            <a:endParaRPr lang="fr-CH" b="1" dirty="0"/>
          </a:p>
          <a:p>
            <a:pPr marL="0" indent="0">
              <a:buNone/>
            </a:pPr>
            <a:endParaRPr lang="de-CH" dirty="0" smtClean="0"/>
          </a:p>
          <a:p>
            <a:pPr marL="0" indent="0">
              <a:buNone/>
            </a:pPr>
            <a:endParaRPr lang="de-CH" dirty="0"/>
          </a:p>
          <a:p>
            <a:pPr marL="0" indent="0">
              <a:buNone/>
            </a:pPr>
            <a:endParaRPr lang="de-CH" dirty="0" smtClean="0"/>
          </a:p>
          <a:p>
            <a:pPr marL="0" indent="0">
              <a:buNone/>
            </a:pPr>
            <a:endParaRPr lang="de-CH" dirty="0"/>
          </a:p>
          <a:p>
            <a:pPr marL="0" indent="0">
              <a:buNone/>
            </a:pPr>
            <a:endParaRPr lang="de-CH" dirty="0" smtClean="0"/>
          </a:p>
          <a:p>
            <a:pPr marL="0" indent="0">
              <a:buNone/>
            </a:pPr>
            <a:endParaRPr lang="de-CH" dirty="0" smtClean="0"/>
          </a:p>
          <a:p>
            <a:pPr marL="0" indent="0">
              <a:buNone/>
            </a:pPr>
            <a:endParaRPr lang="de-CH" dirty="0"/>
          </a:p>
          <a:p>
            <a:pPr marL="0" indent="0">
              <a:buNone/>
            </a:pPr>
            <a:r>
              <a:rPr lang="de-CH" dirty="0" smtClean="0">
                <a:solidFill>
                  <a:srgbClr val="FF0000"/>
                </a:solidFill>
              </a:rPr>
              <a:t>Decision of Court to administer the case is without prejudice to authority of arbitral tribunal to decide whether it has jurisdiction to hear the claims and if so whether in a single arbitration!</a:t>
            </a:r>
            <a:endParaRPr lang="fr-CH" dirty="0">
              <a:solidFill>
                <a:srgbClr val="FF0000"/>
              </a:solidFill>
            </a:endParaRPr>
          </a:p>
        </p:txBody>
      </p:sp>
      <p:sp>
        <p:nvSpPr>
          <p:cNvPr id="4" name="Content Placeholder 3"/>
          <p:cNvSpPr>
            <a:spLocks noGrp="1"/>
          </p:cNvSpPr>
          <p:nvPr>
            <p:ph sz="half" idx="2"/>
          </p:nvPr>
        </p:nvSpPr>
        <p:spPr>
          <a:xfrm>
            <a:off x="4644008" y="1628800"/>
            <a:ext cx="4038600" cy="4525963"/>
          </a:xfrm>
        </p:spPr>
        <p:txBody>
          <a:bodyPr>
            <a:noAutofit/>
          </a:bodyPr>
          <a:lstStyle/>
          <a:p>
            <a:pPr marL="0" indent="0">
              <a:buNone/>
            </a:pPr>
            <a:r>
              <a:rPr lang="de-CH" sz="1800" b="1" dirty="0"/>
              <a:t>6(4) ICC </a:t>
            </a:r>
            <a:r>
              <a:rPr lang="de-CH" sz="1800" b="1" dirty="0" smtClean="0"/>
              <a:t>Rules cont’d</a:t>
            </a:r>
            <a:endParaRPr lang="fr-CH" sz="1800" b="1" dirty="0"/>
          </a:p>
          <a:p>
            <a:pPr marL="0" indent="0">
              <a:buNone/>
            </a:pPr>
            <a:r>
              <a:rPr lang="en-GB" sz="1800" dirty="0"/>
              <a:t>(ii) where claims pursuant to Article 9 are made under more than one arbitration agreement, the arbitration shall proceed as to those claims with respect to which the Court is prima facie satisfied (a) that the arbitration agreements under which those claims are made may be compatible, and (b) that all parties to the arbitration may have agreed that those claims can be determined together in a single arbitration. </a:t>
            </a:r>
            <a:endParaRPr lang="fr-CH" sz="1800" dirty="0"/>
          </a:p>
          <a:p>
            <a:pPr marL="0" indent="0">
              <a:buNone/>
            </a:pPr>
            <a:r>
              <a:rPr lang="en-GB" sz="1800" dirty="0"/>
              <a:t>The Court’s decision pursuant to Article 6(4) is </a:t>
            </a:r>
            <a:r>
              <a:rPr lang="en-GB" sz="1800" u="sng" dirty="0"/>
              <a:t>without prejudice to the admissibility or merits of any party’s plea or pleas</a:t>
            </a:r>
            <a:r>
              <a:rPr lang="en-GB" sz="1800" dirty="0"/>
              <a:t>.</a:t>
            </a:r>
            <a:endParaRPr lang="fr-CH" sz="1800" dirty="0"/>
          </a:p>
        </p:txBody>
      </p:sp>
    </p:spTree>
    <p:extLst>
      <p:ext uri="{BB962C8B-B14F-4D97-AF65-F5344CB8AC3E}">
        <p14:creationId xmlns:p14="http://schemas.microsoft.com/office/powerpoint/2010/main" val="13621641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a:t>Gatekeeper Function of the Court</a:t>
            </a:r>
            <a:endParaRPr lang="fr-CH" dirty="0"/>
          </a:p>
        </p:txBody>
      </p:sp>
      <p:sp>
        <p:nvSpPr>
          <p:cNvPr id="3" name="Content Placeholder 2"/>
          <p:cNvSpPr>
            <a:spLocks noGrp="1"/>
          </p:cNvSpPr>
          <p:nvPr>
            <p:ph idx="1"/>
          </p:nvPr>
        </p:nvSpPr>
        <p:spPr/>
        <p:txBody>
          <a:bodyPr>
            <a:normAutofit fontScale="92500" lnSpcReduction="10000"/>
          </a:bodyPr>
          <a:lstStyle/>
          <a:p>
            <a:pPr marL="0" indent="0">
              <a:buNone/>
            </a:pPr>
            <a:endParaRPr lang="de-CH" dirty="0" smtClean="0"/>
          </a:p>
          <a:p>
            <a:pPr marL="0" indent="0">
              <a:buNone/>
            </a:pPr>
            <a:endParaRPr lang="de-CH" dirty="0"/>
          </a:p>
          <a:p>
            <a:pPr marL="0" indent="0">
              <a:buNone/>
            </a:pPr>
            <a:r>
              <a:rPr lang="de-CH" sz="6600" dirty="0" smtClean="0"/>
              <a:t>       C</a:t>
            </a:r>
            <a:endParaRPr lang="de-CH" sz="6600" dirty="0"/>
          </a:p>
          <a:p>
            <a:pPr marL="0" indent="0">
              <a:buNone/>
            </a:pPr>
            <a:endParaRPr lang="de-CH" dirty="0" smtClean="0"/>
          </a:p>
          <a:p>
            <a:pPr marL="0" indent="0">
              <a:buNone/>
            </a:pPr>
            <a:endParaRPr lang="de-CH" dirty="0"/>
          </a:p>
          <a:p>
            <a:pPr marL="0" indent="0">
              <a:buNone/>
            </a:pPr>
            <a:endParaRPr lang="de-CH" dirty="0" smtClean="0"/>
          </a:p>
          <a:p>
            <a:pPr marL="0" indent="0">
              <a:buNone/>
            </a:pPr>
            <a:r>
              <a:rPr lang="de-CH" dirty="0" smtClean="0"/>
              <a:t>Art. 3(12) Swiss Rules</a:t>
            </a:r>
            <a:br>
              <a:rPr lang="de-CH" dirty="0" smtClean="0"/>
            </a:br>
            <a:r>
              <a:rPr lang="de-CH" dirty="0" smtClean="0"/>
              <a:t>&gt;&lt; Art. 6(4)(i) ICC </a:t>
            </a:r>
            <a:r>
              <a:rPr lang="de-CH" sz="2200" dirty="0" smtClean="0"/>
              <a:t>(«arbitration agreement that binds them all»)</a:t>
            </a:r>
            <a:endParaRPr lang="fr-CH" sz="2200" dirty="0"/>
          </a:p>
        </p:txBody>
      </p:sp>
      <p:cxnSp>
        <p:nvCxnSpPr>
          <p:cNvPr id="9" name="Straight Connector 8"/>
          <p:cNvCxnSpPr/>
          <p:nvPr/>
        </p:nvCxnSpPr>
        <p:spPr>
          <a:xfrm>
            <a:off x="2356867" y="3356992"/>
            <a:ext cx="4032448" cy="12241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356867" y="2204864"/>
            <a:ext cx="4032448" cy="11521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356867" y="3356992"/>
            <a:ext cx="4231357"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588224" y="1672932"/>
            <a:ext cx="1074333" cy="1107996"/>
          </a:xfrm>
          <a:prstGeom prst="rect">
            <a:avLst/>
          </a:prstGeom>
          <a:noFill/>
        </p:spPr>
        <p:txBody>
          <a:bodyPr wrap="none" rtlCol="0">
            <a:spAutoFit/>
          </a:bodyPr>
          <a:lstStyle/>
          <a:p>
            <a:r>
              <a:rPr lang="de-CH" sz="6600" dirty="0" smtClean="0"/>
              <a:t>R1</a:t>
            </a:r>
            <a:endParaRPr lang="fr-CH" sz="6600" dirty="0"/>
          </a:p>
        </p:txBody>
      </p:sp>
      <p:sp>
        <p:nvSpPr>
          <p:cNvPr id="19" name="TextBox 18"/>
          <p:cNvSpPr txBox="1"/>
          <p:nvPr/>
        </p:nvSpPr>
        <p:spPr>
          <a:xfrm>
            <a:off x="6588224" y="4027130"/>
            <a:ext cx="1074333" cy="1107996"/>
          </a:xfrm>
          <a:prstGeom prst="rect">
            <a:avLst/>
          </a:prstGeom>
          <a:noFill/>
        </p:spPr>
        <p:txBody>
          <a:bodyPr wrap="none" rtlCol="0">
            <a:spAutoFit/>
          </a:bodyPr>
          <a:lstStyle/>
          <a:p>
            <a:r>
              <a:rPr lang="de-CH" sz="6600" dirty="0" smtClean="0"/>
              <a:t>R3</a:t>
            </a:r>
            <a:endParaRPr lang="fr-CH" sz="6600" dirty="0"/>
          </a:p>
        </p:txBody>
      </p:sp>
      <p:sp>
        <p:nvSpPr>
          <p:cNvPr id="20" name="TextBox 19"/>
          <p:cNvSpPr txBox="1"/>
          <p:nvPr/>
        </p:nvSpPr>
        <p:spPr>
          <a:xfrm>
            <a:off x="6573687" y="2780928"/>
            <a:ext cx="1074333" cy="1107996"/>
          </a:xfrm>
          <a:prstGeom prst="rect">
            <a:avLst/>
          </a:prstGeom>
          <a:noFill/>
        </p:spPr>
        <p:txBody>
          <a:bodyPr wrap="none" rtlCol="0">
            <a:spAutoFit/>
          </a:bodyPr>
          <a:lstStyle/>
          <a:p>
            <a:r>
              <a:rPr lang="de-CH" sz="6600" dirty="0" smtClean="0"/>
              <a:t>R2</a:t>
            </a:r>
            <a:endParaRPr lang="fr-CH" sz="6600" dirty="0"/>
          </a:p>
        </p:txBody>
      </p:sp>
      <p:sp>
        <p:nvSpPr>
          <p:cNvPr id="22" name="TextBox 21"/>
          <p:cNvSpPr txBox="1"/>
          <p:nvPr/>
        </p:nvSpPr>
        <p:spPr>
          <a:xfrm rot="20711691">
            <a:off x="3442110" y="2297690"/>
            <a:ext cx="1971748" cy="369332"/>
          </a:xfrm>
          <a:prstGeom prst="rect">
            <a:avLst/>
          </a:prstGeom>
          <a:noFill/>
        </p:spPr>
        <p:txBody>
          <a:bodyPr wrap="square" rtlCol="0">
            <a:spAutoFit/>
          </a:bodyPr>
          <a:lstStyle/>
          <a:p>
            <a:r>
              <a:rPr lang="de-CH" dirty="0" smtClean="0"/>
              <a:t>Contract A</a:t>
            </a:r>
            <a:endParaRPr lang="fr-CH" dirty="0"/>
          </a:p>
        </p:txBody>
      </p:sp>
      <p:sp>
        <p:nvSpPr>
          <p:cNvPr id="23" name="TextBox 22"/>
          <p:cNvSpPr txBox="1"/>
          <p:nvPr/>
        </p:nvSpPr>
        <p:spPr>
          <a:xfrm>
            <a:off x="3606318" y="3032576"/>
            <a:ext cx="1971748" cy="369332"/>
          </a:xfrm>
          <a:prstGeom prst="rect">
            <a:avLst/>
          </a:prstGeom>
          <a:noFill/>
        </p:spPr>
        <p:txBody>
          <a:bodyPr wrap="square" rtlCol="0">
            <a:spAutoFit/>
          </a:bodyPr>
          <a:lstStyle/>
          <a:p>
            <a:r>
              <a:rPr lang="de-CH" dirty="0" smtClean="0"/>
              <a:t>Contract A</a:t>
            </a:r>
            <a:endParaRPr lang="fr-CH" dirty="0"/>
          </a:p>
        </p:txBody>
      </p:sp>
      <p:sp>
        <p:nvSpPr>
          <p:cNvPr id="24" name="TextBox 23"/>
          <p:cNvSpPr txBox="1"/>
          <p:nvPr/>
        </p:nvSpPr>
        <p:spPr>
          <a:xfrm rot="1034827">
            <a:off x="3758718" y="3784394"/>
            <a:ext cx="1971748" cy="369332"/>
          </a:xfrm>
          <a:prstGeom prst="rect">
            <a:avLst/>
          </a:prstGeom>
          <a:noFill/>
        </p:spPr>
        <p:txBody>
          <a:bodyPr wrap="square" rtlCol="0">
            <a:spAutoFit/>
          </a:bodyPr>
          <a:lstStyle/>
          <a:p>
            <a:r>
              <a:rPr lang="de-CH" dirty="0" smtClean="0"/>
              <a:t>Contract A</a:t>
            </a:r>
            <a:endParaRPr lang="fr-CH" dirty="0"/>
          </a:p>
        </p:txBody>
      </p:sp>
    </p:spTree>
    <p:extLst>
      <p:ext uri="{BB962C8B-B14F-4D97-AF65-F5344CB8AC3E}">
        <p14:creationId xmlns:p14="http://schemas.microsoft.com/office/powerpoint/2010/main" val="1041822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a:t>Gatekeeper Function of the Court</a:t>
            </a:r>
            <a:endParaRPr lang="fr-CH" dirty="0"/>
          </a:p>
        </p:txBody>
      </p:sp>
      <p:sp>
        <p:nvSpPr>
          <p:cNvPr id="3" name="Content Placeholder 2"/>
          <p:cNvSpPr>
            <a:spLocks noGrp="1"/>
          </p:cNvSpPr>
          <p:nvPr>
            <p:ph idx="1"/>
          </p:nvPr>
        </p:nvSpPr>
        <p:spPr>
          <a:xfrm>
            <a:off x="457200" y="1196752"/>
            <a:ext cx="8229600" cy="4929411"/>
          </a:xfrm>
        </p:spPr>
        <p:txBody>
          <a:bodyPr>
            <a:normAutofit lnSpcReduction="10000"/>
          </a:bodyPr>
          <a:lstStyle/>
          <a:p>
            <a:pPr marL="0" indent="0">
              <a:buNone/>
            </a:pPr>
            <a:endParaRPr lang="de-CH" dirty="0" smtClean="0"/>
          </a:p>
          <a:p>
            <a:pPr marL="0" indent="0">
              <a:buNone/>
            </a:pPr>
            <a:endParaRPr lang="de-CH" dirty="0"/>
          </a:p>
          <a:p>
            <a:pPr marL="0" indent="0">
              <a:buNone/>
            </a:pPr>
            <a:r>
              <a:rPr lang="de-CH" sz="6600" dirty="0" smtClean="0"/>
              <a:t>       C</a:t>
            </a:r>
            <a:endParaRPr lang="de-CH" sz="6600" dirty="0"/>
          </a:p>
          <a:p>
            <a:pPr marL="0" indent="0">
              <a:buNone/>
            </a:pPr>
            <a:endParaRPr lang="de-CH" dirty="0" smtClean="0"/>
          </a:p>
          <a:p>
            <a:pPr marL="0" indent="0">
              <a:buNone/>
            </a:pPr>
            <a:endParaRPr lang="de-CH" dirty="0"/>
          </a:p>
          <a:p>
            <a:pPr marL="0" indent="0">
              <a:buNone/>
            </a:pPr>
            <a:r>
              <a:rPr lang="de-CH" dirty="0" smtClean="0"/>
              <a:t>Art. 3(12) Swiss Rules </a:t>
            </a:r>
            <a:br>
              <a:rPr lang="de-CH" dirty="0" smtClean="0"/>
            </a:br>
            <a:r>
              <a:rPr lang="de-CH" dirty="0" smtClean="0"/>
              <a:t>&gt;&lt; Art.  6(4)(ii) + 9 ICC </a:t>
            </a:r>
            <a:r>
              <a:rPr lang="de-CH" sz="2100" dirty="0" smtClean="0"/>
              <a:t>(«</a:t>
            </a:r>
            <a:r>
              <a:rPr lang="de-CH" sz="2100" i="1" dirty="0" smtClean="0"/>
              <a:t>prima facie</a:t>
            </a:r>
            <a:r>
              <a:rPr lang="de-CH" sz="2100" dirty="0" smtClean="0"/>
              <a:t> test (i) whether arbitration agreements are compatible and (ii) whether parties may have agreed that claims can be determined in single arbitration»)</a:t>
            </a:r>
            <a:endParaRPr lang="fr-CH" sz="2100" dirty="0"/>
          </a:p>
        </p:txBody>
      </p:sp>
      <p:cxnSp>
        <p:nvCxnSpPr>
          <p:cNvPr id="9" name="Straight Connector 8"/>
          <p:cNvCxnSpPr>
            <a:endCxn id="19" idx="1"/>
          </p:cNvCxnSpPr>
          <p:nvPr/>
        </p:nvCxnSpPr>
        <p:spPr>
          <a:xfrm>
            <a:off x="2417068" y="2842637"/>
            <a:ext cx="4315171" cy="70459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417068" y="1822760"/>
            <a:ext cx="4032448" cy="101987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732240" y="1268760"/>
            <a:ext cx="1074333" cy="1107996"/>
          </a:xfrm>
          <a:prstGeom prst="rect">
            <a:avLst/>
          </a:prstGeom>
          <a:noFill/>
        </p:spPr>
        <p:txBody>
          <a:bodyPr wrap="none" rtlCol="0">
            <a:spAutoFit/>
          </a:bodyPr>
          <a:lstStyle/>
          <a:p>
            <a:r>
              <a:rPr lang="de-CH" sz="6600" dirty="0" smtClean="0"/>
              <a:t>R1</a:t>
            </a:r>
            <a:endParaRPr lang="fr-CH" sz="6600" dirty="0"/>
          </a:p>
        </p:txBody>
      </p:sp>
      <p:sp>
        <p:nvSpPr>
          <p:cNvPr id="19" name="TextBox 18"/>
          <p:cNvSpPr txBox="1"/>
          <p:nvPr/>
        </p:nvSpPr>
        <p:spPr>
          <a:xfrm>
            <a:off x="6732239" y="2993233"/>
            <a:ext cx="1074333" cy="1107996"/>
          </a:xfrm>
          <a:prstGeom prst="rect">
            <a:avLst/>
          </a:prstGeom>
          <a:noFill/>
        </p:spPr>
        <p:txBody>
          <a:bodyPr wrap="none" rtlCol="0">
            <a:spAutoFit/>
          </a:bodyPr>
          <a:lstStyle/>
          <a:p>
            <a:r>
              <a:rPr lang="de-CH" sz="6600" dirty="0" smtClean="0"/>
              <a:t>R2</a:t>
            </a:r>
            <a:endParaRPr lang="fr-CH" sz="6600" dirty="0"/>
          </a:p>
        </p:txBody>
      </p:sp>
      <p:sp>
        <p:nvSpPr>
          <p:cNvPr id="22" name="TextBox 21"/>
          <p:cNvSpPr txBox="1"/>
          <p:nvPr/>
        </p:nvSpPr>
        <p:spPr>
          <a:xfrm rot="20711691">
            <a:off x="4308418" y="1623261"/>
            <a:ext cx="1981823" cy="369332"/>
          </a:xfrm>
          <a:prstGeom prst="rect">
            <a:avLst/>
          </a:prstGeom>
          <a:noFill/>
        </p:spPr>
        <p:txBody>
          <a:bodyPr wrap="square" rtlCol="0">
            <a:spAutoFit/>
          </a:bodyPr>
          <a:lstStyle/>
          <a:p>
            <a:r>
              <a:rPr lang="de-CH" dirty="0" smtClean="0"/>
              <a:t>Contract A</a:t>
            </a:r>
            <a:endParaRPr lang="fr-CH" dirty="0"/>
          </a:p>
        </p:txBody>
      </p:sp>
      <p:sp>
        <p:nvSpPr>
          <p:cNvPr id="24" name="TextBox 23"/>
          <p:cNvSpPr txBox="1"/>
          <p:nvPr/>
        </p:nvSpPr>
        <p:spPr>
          <a:xfrm rot="540000">
            <a:off x="4384220" y="2896684"/>
            <a:ext cx="1952950" cy="369332"/>
          </a:xfrm>
          <a:prstGeom prst="rect">
            <a:avLst/>
          </a:prstGeom>
          <a:noFill/>
        </p:spPr>
        <p:txBody>
          <a:bodyPr wrap="square" rtlCol="0">
            <a:spAutoFit/>
          </a:bodyPr>
          <a:lstStyle/>
          <a:p>
            <a:r>
              <a:rPr lang="de-CH" dirty="0" smtClean="0"/>
              <a:t>Contract B</a:t>
            </a:r>
            <a:endParaRPr lang="fr-CH" dirty="0"/>
          </a:p>
        </p:txBody>
      </p:sp>
    </p:spTree>
    <p:extLst>
      <p:ext uri="{BB962C8B-B14F-4D97-AF65-F5344CB8AC3E}">
        <p14:creationId xmlns:p14="http://schemas.microsoft.com/office/powerpoint/2010/main" val="3489124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a:t>Gatekeeper Function of the Court</a:t>
            </a:r>
            <a:endParaRPr lang="fr-CH" dirty="0"/>
          </a:p>
        </p:txBody>
      </p:sp>
      <p:sp>
        <p:nvSpPr>
          <p:cNvPr id="3" name="Content Placeholder 2"/>
          <p:cNvSpPr>
            <a:spLocks noGrp="1"/>
          </p:cNvSpPr>
          <p:nvPr>
            <p:ph idx="1"/>
          </p:nvPr>
        </p:nvSpPr>
        <p:spPr/>
        <p:txBody>
          <a:bodyPr>
            <a:normAutofit fontScale="40000" lnSpcReduction="20000"/>
          </a:bodyPr>
          <a:lstStyle/>
          <a:p>
            <a:pPr marL="0" indent="0">
              <a:buNone/>
            </a:pPr>
            <a:endParaRPr lang="de-CH" dirty="0" smtClean="0"/>
          </a:p>
          <a:p>
            <a:pPr marL="0" indent="0">
              <a:buNone/>
            </a:pPr>
            <a:endParaRPr lang="de-CH" dirty="0"/>
          </a:p>
          <a:p>
            <a:pPr marL="0" indent="0">
              <a:buNone/>
            </a:pPr>
            <a:r>
              <a:rPr lang="de-CH" sz="6600" dirty="0" smtClean="0"/>
              <a:t>       </a:t>
            </a:r>
            <a:r>
              <a:rPr lang="de-CH" sz="13900" dirty="0" smtClean="0"/>
              <a:t>C1</a:t>
            </a:r>
          </a:p>
          <a:p>
            <a:pPr marL="0" indent="0">
              <a:buNone/>
            </a:pPr>
            <a:endParaRPr lang="de-CH" sz="6600" dirty="0"/>
          </a:p>
          <a:p>
            <a:pPr marL="0" indent="0">
              <a:buNone/>
            </a:pPr>
            <a:r>
              <a:rPr lang="de-CH" sz="6600" dirty="0" smtClean="0"/>
              <a:t>	</a:t>
            </a:r>
          </a:p>
          <a:p>
            <a:pPr marL="0" indent="0">
              <a:buNone/>
            </a:pPr>
            <a:r>
              <a:rPr lang="de-CH" sz="13900" dirty="0"/>
              <a:t> </a:t>
            </a:r>
            <a:r>
              <a:rPr lang="de-CH" sz="13900" dirty="0" smtClean="0"/>
              <a:t>  C2</a:t>
            </a:r>
            <a:endParaRPr lang="de-CH" sz="13900" dirty="0"/>
          </a:p>
          <a:p>
            <a:pPr marL="0" indent="0">
              <a:buNone/>
            </a:pPr>
            <a:endParaRPr lang="de-CH" dirty="0" smtClean="0"/>
          </a:p>
          <a:p>
            <a:pPr marL="0" indent="0">
              <a:buNone/>
            </a:pPr>
            <a:endParaRPr lang="de-CH" dirty="0"/>
          </a:p>
          <a:p>
            <a:pPr marL="0" indent="0">
              <a:buNone/>
            </a:pPr>
            <a:endParaRPr lang="de-CH" dirty="0" smtClean="0"/>
          </a:p>
          <a:p>
            <a:pPr marL="0" indent="0">
              <a:buNone/>
            </a:pPr>
            <a:r>
              <a:rPr lang="de-CH" sz="5900" dirty="0" smtClean="0"/>
              <a:t>Art. 3(12) Swiss Rules	&gt;&lt; Art. 6(4)(ii) + 9 ICC</a:t>
            </a:r>
            <a:endParaRPr lang="fr-CH" sz="5900" dirty="0"/>
          </a:p>
        </p:txBody>
      </p:sp>
      <p:cxnSp>
        <p:nvCxnSpPr>
          <p:cNvPr id="9" name="Straight Connector 8"/>
          <p:cNvCxnSpPr/>
          <p:nvPr/>
        </p:nvCxnSpPr>
        <p:spPr>
          <a:xfrm>
            <a:off x="2313434" y="4418281"/>
            <a:ext cx="407588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313434" y="2600908"/>
            <a:ext cx="4032448"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588224" y="1878463"/>
            <a:ext cx="1074333" cy="1107996"/>
          </a:xfrm>
          <a:prstGeom prst="rect">
            <a:avLst/>
          </a:prstGeom>
          <a:noFill/>
        </p:spPr>
        <p:txBody>
          <a:bodyPr wrap="none" rtlCol="0">
            <a:spAutoFit/>
          </a:bodyPr>
          <a:lstStyle/>
          <a:p>
            <a:r>
              <a:rPr lang="de-CH" sz="6600" dirty="0" smtClean="0"/>
              <a:t>R1</a:t>
            </a:r>
            <a:endParaRPr lang="fr-CH" sz="6600" dirty="0"/>
          </a:p>
        </p:txBody>
      </p:sp>
      <p:sp>
        <p:nvSpPr>
          <p:cNvPr id="19" name="TextBox 18"/>
          <p:cNvSpPr txBox="1"/>
          <p:nvPr/>
        </p:nvSpPr>
        <p:spPr>
          <a:xfrm>
            <a:off x="6559995" y="3645024"/>
            <a:ext cx="1074333" cy="1107996"/>
          </a:xfrm>
          <a:prstGeom prst="rect">
            <a:avLst/>
          </a:prstGeom>
          <a:noFill/>
        </p:spPr>
        <p:txBody>
          <a:bodyPr wrap="none" rtlCol="0">
            <a:spAutoFit/>
          </a:bodyPr>
          <a:lstStyle/>
          <a:p>
            <a:r>
              <a:rPr lang="de-CH" sz="6600" dirty="0" smtClean="0"/>
              <a:t>R2</a:t>
            </a:r>
            <a:endParaRPr lang="fr-CH" sz="6600" dirty="0"/>
          </a:p>
        </p:txBody>
      </p:sp>
      <p:sp>
        <p:nvSpPr>
          <p:cNvPr id="22" name="TextBox 21"/>
          <p:cNvSpPr txBox="1"/>
          <p:nvPr/>
        </p:nvSpPr>
        <p:spPr>
          <a:xfrm>
            <a:off x="3387217" y="2063129"/>
            <a:ext cx="1971748" cy="369332"/>
          </a:xfrm>
          <a:prstGeom prst="rect">
            <a:avLst/>
          </a:prstGeom>
          <a:noFill/>
        </p:spPr>
        <p:txBody>
          <a:bodyPr wrap="square" rtlCol="0">
            <a:spAutoFit/>
          </a:bodyPr>
          <a:lstStyle/>
          <a:p>
            <a:r>
              <a:rPr lang="de-CH" dirty="0" smtClean="0"/>
              <a:t>Contract A</a:t>
            </a:r>
            <a:endParaRPr lang="fr-CH" dirty="0"/>
          </a:p>
        </p:txBody>
      </p:sp>
      <p:sp>
        <p:nvSpPr>
          <p:cNvPr id="24" name="TextBox 23"/>
          <p:cNvSpPr txBox="1"/>
          <p:nvPr/>
        </p:nvSpPr>
        <p:spPr>
          <a:xfrm>
            <a:off x="3387217" y="3947145"/>
            <a:ext cx="1971748" cy="369332"/>
          </a:xfrm>
          <a:prstGeom prst="rect">
            <a:avLst/>
          </a:prstGeom>
          <a:noFill/>
        </p:spPr>
        <p:txBody>
          <a:bodyPr wrap="square" rtlCol="0">
            <a:spAutoFit/>
          </a:bodyPr>
          <a:lstStyle/>
          <a:p>
            <a:r>
              <a:rPr lang="de-CH" dirty="0" smtClean="0"/>
              <a:t>Contract B</a:t>
            </a:r>
            <a:endParaRPr lang="fr-CH" dirty="0"/>
          </a:p>
        </p:txBody>
      </p:sp>
    </p:spTree>
    <p:extLst>
      <p:ext uri="{BB962C8B-B14F-4D97-AF65-F5344CB8AC3E}">
        <p14:creationId xmlns:p14="http://schemas.microsoft.com/office/powerpoint/2010/main" val="17035244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CH" dirty="0" smtClean="0"/>
              <a:t>Appointment of arbitrators in multi-party proceedings</a:t>
            </a:r>
            <a:endParaRPr lang="fr-CH" dirty="0"/>
          </a:p>
        </p:txBody>
      </p:sp>
      <p:sp>
        <p:nvSpPr>
          <p:cNvPr id="3" name="Content Placeholder 2"/>
          <p:cNvSpPr>
            <a:spLocks noGrp="1"/>
          </p:cNvSpPr>
          <p:nvPr>
            <p:ph idx="1"/>
          </p:nvPr>
        </p:nvSpPr>
        <p:spPr/>
        <p:txBody>
          <a:bodyPr/>
          <a:lstStyle/>
          <a:p>
            <a:pPr>
              <a:buFontTx/>
              <a:buChar char="-"/>
            </a:pPr>
            <a:r>
              <a:rPr lang="de-CH" dirty="0" smtClean="0"/>
              <a:t>traditionally: each group of parties (several claimants or several respondents) to agree on an arbitrator – otherwise: default appointent by institution (or state court in ad-hoc arbitration)</a:t>
            </a:r>
          </a:p>
          <a:p>
            <a:pPr>
              <a:buFontTx/>
              <a:buChar char="-"/>
            </a:pPr>
            <a:r>
              <a:rPr lang="de-CH" i="1" dirty="0" smtClean="0"/>
              <a:t>Dutco</a:t>
            </a:r>
            <a:r>
              <a:rPr lang="de-CH" dirty="0" smtClean="0"/>
              <a:t> decision of Cour de Cassation (France): interests of two respondents were not aligned</a:t>
            </a:r>
            <a:endParaRPr lang="fr-CH" dirty="0"/>
          </a:p>
        </p:txBody>
      </p:sp>
    </p:spTree>
    <p:extLst>
      <p:ext uri="{BB962C8B-B14F-4D97-AF65-F5344CB8AC3E}">
        <p14:creationId xmlns:p14="http://schemas.microsoft.com/office/powerpoint/2010/main" val="27040458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2319</Words>
  <Application>Microsoft Office PowerPoint</Application>
  <PresentationFormat>On-screen Show (4:3)</PresentationFormat>
  <Paragraphs>220</Paragraphs>
  <Slides>29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Frutiger LT 57 Cn</vt:lpstr>
      <vt:lpstr>Wingdings</vt:lpstr>
      <vt:lpstr>Thème Office</vt:lpstr>
      <vt:lpstr>PowerPoint Presentation</vt:lpstr>
      <vt:lpstr>Multi-party and Multi-contract disputes</vt:lpstr>
      <vt:lpstr>Gatekeeper Function of the Court</vt:lpstr>
      <vt:lpstr>Gatekeeper Function of the Court</vt:lpstr>
      <vt:lpstr>Gatekeeper Function of the Court</vt:lpstr>
      <vt:lpstr>Gatekeeper Function of the Court</vt:lpstr>
      <vt:lpstr>Gatekeeper Function of the Court</vt:lpstr>
      <vt:lpstr>Gatekeeper Function of the Court</vt:lpstr>
      <vt:lpstr>Appointment of arbitrators in multi-party proceedings</vt:lpstr>
      <vt:lpstr>Appointment of arbitrators in multi-party proceedings</vt:lpstr>
      <vt:lpstr>Appointment of arbitrators in multi-party proceedings</vt:lpstr>
      <vt:lpstr>Appointment of arbitrators in multi-party proceedings</vt:lpstr>
      <vt:lpstr>Appointment of arbitrators in multi-party proceedings</vt:lpstr>
      <vt:lpstr>Appointment of arbitrators in multi-party proceedings</vt:lpstr>
      <vt:lpstr>Appointment of arbitrators in multi-party proceedings</vt:lpstr>
      <vt:lpstr>Appointment of arbitrators in multi-party proceedings</vt:lpstr>
      <vt:lpstr>Appointment of arbitrators in multi-party proceedings</vt:lpstr>
      <vt:lpstr>Appointment of arbitrators in multi-party proceedings</vt:lpstr>
      <vt:lpstr>Consolidation</vt:lpstr>
      <vt:lpstr>Consolidation</vt:lpstr>
      <vt:lpstr>Consolidation</vt:lpstr>
      <vt:lpstr>Consolidation</vt:lpstr>
      <vt:lpstr>Consolidation</vt:lpstr>
      <vt:lpstr>Consolidation</vt:lpstr>
      <vt:lpstr>Joinder</vt:lpstr>
      <vt:lpstr>Joinder</vt:lpstr>
      <vt:lpstr>Joinder</vt:lpstr>
      <vt:lpstr>Joinder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author_geneva</dc:creator>
  <cp:lastModifiedBy>Habegger Philipp</cp:lastModifiedBy>
  <cp:revision>120</cp:revision>
  <cp:lastPrinted>2014-05-16T08:47:18Z</cp:lastPrinted>
  <dcterms:created xsi:type="dcterms:W3CDTF">2013-09-13T07:48:47Z</dcterms:created>
  <dcterms:modified xsi:type="dcterms:W3CDTF">2015-12-04T13:52:23Z</dcterms:modified>
</cp:coreProperties>
</file>