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8"/>
  </p:notesMasterIdLst>
  <p:handoutMasterIdLst>
    <p:handoutMasterId r:id="rId19"/>
  </p:handoutMasterIdLst>
  <p:sldIdLst>
    <p:sldId id="256" r:id="rId3"/>
    <p:sldId id="337" r:id="rId4"/>
    <p:sldId id="263" r:id="rId5"/>
    <p:sldId id="333" r:id="rId6"/>
    <p:sldId id="331" r:id="rId7"/>
    <p:sldId id="329" r:id="rId8"/>
    <p:sldId id="334" r:id="rId9"/>
    <p:sldId id="330" r:id="rId10"/>
    <p:sldId id="336" r:id="rId11"/>
    <p:sldId id="335" r:id="rId12"/>
    <p:sldId id="339" r:id="rId13"/>
    <p:sldId id="342" r:id="rId14"/>
    <p:sldId id="328" r:id="rId15"/>
    <p:sldId id="340" r:id="rId16"/>
    <p:sldId id="338" r:id="rId17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45" autoAdjust="0"/>
    <p:restoredTop sz="91579" autoAdjust="0"/>
  </p:normalViewPr>
  <p:slideViewPr>
    <p:cSldViewPr>
      <p:cViewPr>
        <p:scale>
          <a:sx n="80" d="100"/>
          <a:sy n="80" d="100"/>
        </p:scale>
        <p:origin x="-810" y="6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582" y="-90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2946399" cy="496412"/>
          </a:xfrm>
          <a:prstGeom prst="rect">
            <a:avLst/>
          </a:prstGeom>
        </p:spPr>
        <p:txBody>
          <a:bodyPr vert="horz" lIns="91421" tIns="45711" rIns="91421" bIns="45711" rtlCol="0"/>
          <a:lstStyle>
            <a:lvl1pPr algn="l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90" y="4"/>
            <a:ext cx="2946399" cy="496412"/>
          </a:xfrm>
          <a:prstGeom prst="rect">
            <a:avLst/>
          </a:prstGeom>
        </p:spPr>
        <p:txBody>
          <a:bodyPr vert="horz" lIns="91421" tIns="45711" rIns="91421" bIns="45711" rtlCol="0"/>
          <a:lstStyle>
            <a:lvl1pPr algn="r">
              <a:defRPr sz="1200"/>
            </a:lvl1pPr>
          </a:lstStyle>
          <a:p>
            <a:pPr>
              <a:defRPr/>
            </a:pPr>
            <a:fld id="{0899447B-818C-404E-9249-9CFF2C31F419}" type="datetimeFigureOut">
              <a:rPr lang="de-CH"/>
              <a:pPr>
                <a:defRPr/>
              </a:pPr>
              <a:t>07.12.2015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2" y="9428631"/>
            <a:ext cx="2946399" cy="496411"/>
          </a:xfrm>
          <a:prstGeom prst="rect">
            <a:avLst/>
          </a:prstGeom>
        </p:spPr>
        <p:txBody>
          <a:bodyPr vert="horz" lIns="91421" tIns="45711" rIns="91421" bIns="4571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90" y="9428631"/>
            <a:ext cx="2946399" cy="496411"/>
          </a:xfrm>
          <a:prstGeom prst="rect">
            <a:avLst/>
          </a:prstGeom>
        </p:spPr>
        <p:txBody>
          <a:bodyPr vert="horz" lIns="91421" tIns="45711" rIns="91421" bIns="45711" rtlCol="0" anchor="b"/>
          <a:lstStyle>
            <a:lvl1pPr algn="r">
              <a:defRPr sz="1200"/>
            </a:lvl1pPr>
          </a:lstStyle>
          <a:p>
            <a:pPr>
              <a:defRPr/>
            </a:pPr>
            <a:fld id="{66C70E20-A6EE-4E54-8461-933B0F13E926}" type="slidenum">
              <a:rPr lang="de-CH"/>
              <a:pPr>
                <a:defRPr/>
              </a:pPr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50306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554" cy="495612"/>
          </a:xfrm>
          <a:prstGeom prst="rect">
            <a:avLst/>
          </a:prstGeom>
        </p:spPr>
        <p:txBody>
          <a:bodyPr vert="horz" lIns="91586" tIns="45793" rIns="91586" bIns="45793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533" y="1"/>
            <a:ext cx="2945554" cy="495612"/>
          </a:xfrm>
          <a:prstGeom prst="rect">
            <a:avLst/>
          </a:prstGeom>
        </p:spPr>
        <p:txBody>
          <a:bodyPr vert="horz" lIns="91586" tIns="45793" rIns="91586" bIns="45793" rtlCol="0"/>
          <a:lstStyle>
            <a:lvl1pPr algn="r">
              <a:defRPr sz="1200"/>
            </a:lvl1pPr>
          </a:lstStyle>
          <a:p>
            <a:fld id="{6E1E1CC2-80DA-4463-9A6C-7F2D79348B57}" type="datetimeFigureOut">
              <a:rPr lang="de-CH" smtClean="0"/>
              <a:pPr/>
              <a:t>07.12.2015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86" tIns="45793" rIns="91586" bIns="45793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133" y="4714717"/>
            <a:ext cx="5439413" cy="4466907"/>
          </a:xfrm>
          <a:prstGeom prst="rect">
            <a:avLst/>
          </a:prstGeom>
        </p:spPr>
        <p:txBody>
          <a:bodyPr vert="horz" lIns="91586" tIns="45793" rIns="91586" bIns="45793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27831"/>
            <a:ext cx="2945554" cy="497211"/>
          </a:xfrm>
          <a:prstGeom prst="rect">
            <a:avLst/>
          </a:prstGeom>
        </p:spPr>
        <p:txBody>
          <a:bodyPr vert="horz" lIns="91586" tIns="45793" rIns="91586" bIns="45793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533" y="9427831"/>
            <a:ext cx="2945554" cy="497211"/>
          </a:xfrm>
          <a:prstGeom prst="rect">
            <a:avLst/>
          </a:prstGeom>
        </p:spPr>
        <p:txBody>
          <a:bodyPr vert="horz" lIns="91586" tIns="45793" rIns="91586" bIns="45793" rtlCol="0" anchor="b"/>
          <a:lstStyle>
            <a:lvl1pPr algn="r">
              <a:defRPr sz="1200"/>
            </a:lvl1pPr>
          </a:lstStyle>
          <a:p>
            <a:fld id="{1D448F34-023C-44CE-AEC5-926D2344394F}" type="slidenum">
              <a:rPr lang="de-CH" smtClean="0"/>
              <a:pPr/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60532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9411D1-0029-4190-8E51-95F89D30ABDC}" type="slidenum">
              <a:rPr lang="fr-CH" smtClean="0"/>
              <a:pPr/>
              <a:t>5</a:t>
            </a:fld>
            <a:endParaRPr lang="fr-C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256531-C6BE-46A1-AB2B-423B46EC8381}" type="slidenum">
              <a:rPr lang="de-CH" smtClean="0"/>
              <a:pPr/>
              <a:t>12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74821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48F34-023C-44CE-AEC5-926D2344394F}" type="slidenum">
              <a:rPr lang="de-CH" smtClean="0"/>
              <a:pPr/>
              <a:t>13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403000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256531-C6BE-46A1-AB2B-423B46EC8381}" type="slidenum">
              <a:rPr lang="de-CH" smtClean="0"/>
              <a:pPr/>
              <a:t>14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51908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638" y="0"/>
            <a:ext cx="9164638" cy="206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feld 4"/>
          <p:cNvSpPr txBox="1">
            <a:spLocks noChangeArrowheads="1"/>
          </p:cNvSpPr>
          <p:nvPr userDrawn="1"/>
        </p:nvSpPr>
        <p:spPr bwMode="auto">
          <a:xfrm>
            <a:off x="468313" y="1249363"/>
            <a:ext cx="2374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de-CH" sz="1400" smtClean="0">
                <a:latin typeface="Frutiger LT 57 Cn" pitchFamily="34" charset="0"/>
              </a:rPr>
              <a:t>www.swissarbitration.org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512167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2341D-0ED3-4841-B128-BB31D33C5FC7}" type="slidenum">
              <a:rPr lang="de-DE"/>
              <a:pPr>
                <a:defRPr/>
              </a:pPr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4416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90EDB-185E-402D-BB3C-B2FA6B9056A5}" type="slidenum">
              <a:rPr lang="de-DE"/>
              <a:pPr>
                <a:defRPr/>
              </a:pPr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9229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CA090-A87A-4ED3-A75E-9B2C4D9446DD}" type="slidenum">
              <a:rPr lang="de-DE"/>
              <a:pPr>
                <a:defRPr/>
              </a:pPr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9423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23EF5-74DE-4146-8AC1-904D81F046B3}" type="slidenum">
              <a:rPr lang="de-CH"/>
              <a:pPr>
                <a:defRPr/>
              </a:pPr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67825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E956F-CD7D-4F90-B856-9D5753B72216}" type="slidenum">
              <a:rPr lang="de-CH"/>
              <a:pPr>
                <a:defRPr/>
              </a:pPr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6820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2866B-6217-415B-954D-63114A64D2F5}" type="slidenum">
              <a:rPr lang="de-CH"/>
              <a:pPr>
                <a:defRPr/>
              </a:pPr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556812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85701-CDEF-4124-A1BA-C0B364FBD58A}" type="slidenum">
              <a:rPr lang="de-CH"/>
              <a:pPr>
                <a:defRPr/>
              </a:pPr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892143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44F49-1878-4817-B845-A3F5EA06DE4A}" type="slidenum">
              <a:rPr lang="de-CH"/>
              <a:pPr>
                <a:defRPr/>
              </a:pPr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183745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C0321-3CF3-4BEC-BB6B-B2CB6D75DA8F}" type="slidenum">
              <a:rPr lang="de-CH"/>
              <a:pPr>
                <a:defRPr/>
              </a:pPr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647680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CEA5C-30BB-4124-9624-773BEED6084D}" type="slidenum">
              <a:rPr lang="de-CH"/>
              <a:pPr>
                <a:defRPr/>
              </a:pPr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191789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D380E-096C-4246-A898-53E113DDBD59}" type="slidenum">
              <a:rPr lang="de-CH"/>
              <a:pPr>
                <a:defRPr/>
              </a:pPr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0944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0"/>
            <a:ext cx="9163050" cy="206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feld 4"/>
          <p:cNvSpPr txBox="1">
            <a:spLocks noChangeArrowheads="1"/>
          </p:cNvSpPr>
          <p:nvPr userDrawn="1"/>
        </p:nvSpPr>
        <p:spPr bwMode="auto">
          <a:xfrm>
            <a:off x="468313" y="1223963"/>
            <a:ext cx="28082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de-CH" sz="1400" smtClean="0">
                <a:latin typeface="Frutiger LT 57 Cn" pitchFamily="34" charset="0"/>
                <a:cs typeface="Arial" charset="0"/>
              </a:rPr>
              <a:t>www.swissarbitration.org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38545" y="1641191"/>
            <a:ext cx="8229600" cy="4525963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25E9E-4B49-4728-91B0-EA49F71E92CE}" type="slidenum">
              <a:rPr lang="de-DE"/>
              <a:pPr>
                <a:defRPr/>
              </a:pPr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41246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55D6C-451A-4F54-BB57-8C3487E6CA6A}" type="slidenum">
              <a:rPr lang="de-CH"/>
              <a:pPr>
                <a:defRPr/>
              </a:pPr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01632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47CF2-AC73-48C0-B9CA-EAB7FCC7EC04}" type="slidenum">
              <a:rPr lang="de-CH"/>
              <a:pPr>
                <a:defRPr/>
              </a:pPr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744396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5D3A7-4D4F-4AAD-A975-C17C69B890E7}" type="slidenum">
              <a:rPr lang="de-CH"/>
              <a:pPr>
                <a:defRPr/>
              </a:pPr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6813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BEB09-0626-4F4D-9F76-0F124B82C441}" type="slidenum">
              <a:rPr lang="de-DE"/>
              <a:pPr>
                <a:defRPr/>
              </a:pPr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8109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128F6-0C37-4E3F-8956-968F02968CAF}" type="slidenum">
              <a:rPr lang="de-DE"/>
              <a:pPr>
                <a:defRPr/>
              </a:pPr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5946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FD939-6883-44AF-8B05-B2149133A72E}" type="slidenum">
              <a:rPr lang="de-DE"/>
              <a:pPr>
                <a:defRPr/>
              </a:pPr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4929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70C9B-5AA4-429D-88FE-CE215F796BB4}" type="slidenum">
              <a:rPr lang="de-DE"/>
              <a:pPr>
                <a:defRPr/>
              </a:pPr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2810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7F048-B79D-4DE7-83C2-91E98E4808AD}" type="slidenum">
              <a:rPr lang="de-DE"/>
              <a:pPr>
                <a:defRPr/>
              </a:pPr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168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E8D58-8307-4368-BD47-3A3D228E7065}" type="slidenum">
              <a:rPr lang="de-DE"/>
              <a:pPr>
                <a:defRPr/>
              </a:pPr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6579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39785-C4CE-4321-A264-6590F9FA82B3}" type="slidenum">
              <a:rPr lang="de-DE"/>
              <a:pPr>
                <a:defRPr/>
              </a:pPr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458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87191E6-BD1E-4D20-8B7B-8FBB799F1AD6}" type="slidenum">
              <a:rPr lang="de-DE"/>
              <a:pPr>
                <a:defRPr/>
              </a:pPr>
              <a:t>‹N°›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  <a:endParaRPr lang="de-CH" smtClean="0"/>
          </a:p>
        </p:txBody>
      </p:sp>
      <p:sp>
        <p:nvSpPr>
          <p:cNvPr id="2051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4A39FB8-0CDF-4FDF-91B5-D413F4077AFC}" type="slidenum">
              <a:rPr lang="de-CH"/>
              <a:pPr>
                <a:defRPr/>
              </a:pPr>
              <a:t>‹N°›</a:t>
            </a:fld>
            <a:endParaRPr lang="de-CH"/>
          </a:p>
        </p:txBody>
      </p:sp>
      <p:pic>
        <p:nvPicPr>
          <p:cNvPr id="2055" name="Grafik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5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wissarbitration.org/sa/en/costs.php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wissarbitration.org/sa/en/costs.ph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wissarbitration.org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dmin.ch/gov/en/start/federal-law/classified-compilation.html?lang=en" TargetMode="External"/><Relationship Id="rId2" Type="http://schemas.openxmlformats.org/officeDocument/2006/relationships/hyperlink" Target="http://www.swissarbitration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bger.ch/index/juridiction/jurisdiction-inherit-template/jurisdiction-recht.htm" TargetMode="External"/><Relationship Id="rId4" Type="http://schemas.openxmlformats.org/officeDocument/2006/relationships/hyperlink" Target="http://www.swissarbitrationdecision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122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de-CH" b="1" dirty="0" smtClean="0"/>
              <a:t>Swiss </a:t>
            </a:r>
            <a:r>
              <a:rPr lang="de-CH" b="1" dirty="0" err="1" smtClean="0"/>
              <a:t>Chamber‘s</a:t>
            </a:r>
            <a:r>
              <a:rPr lang="de-CH" b="1" dirty="0" smtClean="0"/>
              <a:t> Arbitration Institution  </a:t>
            </a:r>
          </a:p>
          <a:p>
            <a:pPr marL="0" indent="0" eaLnBrk="1" hangingPunct="1">
              <a:buFontTx/>
              <a:buNone/>
            </a:pPr>
            <a:r>
              <a:rPr lang="de-CH" sz="2400" b="1" dirty="0" smtClean="0"/>
              <a:t>(SCAI)</a:t>
            </a:r>
          </a:p>
          <a:p>
            <a:pPr marL="0" indent="0" algn="l" eaLnBrk="1" hangingPunct="1">
              <a:buFontTx/>
              <a:buNone/>
            </a:pPr>
            <a:endParaRPr lang="de-CH" sz="1400" dirty="0" smtClean="0"/>
          </a:p>
          <a:p>
            <a:pPr marL="0" indent="0" algn="l" eaLnBrk="1" hangingPunct="1">
              <a:buFontTx/>
              <a:buNone/>
            </a:pPr>
            <a:r>
              <a:rPr lang="de-CH" sz="1400" dirty="0" smtClean="0"/>
              <a:t>Caroline Ming </a:t>
            </a:r>
          </a:p>
          <a:p>
            <a:pPr marL="0" indent="0" algn="l" eaLnBrk="1" hangingPunct="1">
              <a:buFontTx/>
              <a:buNone/>
            </a:pPr>
            <a:r>
              <a:rPr lang="de-CH" sz="1400" dirty="0" smtClean="0"/>
              <a:t>SCAI Executive </a:t>
            </a:r>
            <a:r>
              <a:rPr lang="de-CH" sz="1400" dirty="0" err="1" smtClean="0"/>
              <a:t>Director</a:t>
            </a:r>
            <a:r>
              <a:rPr lang="de-CH" sz="1400" dirty="0" smtClean="0"/>
              <a:t> &amp; General </a:t>
            </a:r>
            <a:r>
              <a:rPr lang="de-CH" sz="1400" dirty="0" err="1" smtClean="0"/>
              <a:t>Counsel</a:t>
            </a:r>
            <a:r>
              <a:rPr lang="de-CH" sz="1400" dirty="0" smtClean="0"/>
              <a:t>		 09.12.2015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H" dirty="0" err="1" smtClean="0"/>
              <a:t>Advantages</a:t>
            </a:r>
            <a:r>
              <a:rPr lang="fr-CH" dirty="0" smtClean="0"/>
              <a:t> of </a:t>
            </a:r>
            <a:r>
              <a:rPr lang="fr-CH" dirty="0" err="1" smtClean="0"/>
              <a:t>using</a:t>
            </a:r>
            <a:r>
              <a:rPr lang="fr-CH" dirty="0" smtClean="0"/>
              <a:t> the </a:t>
            </a:r>
            <a:r>
              <a:rPr lang="fr-CH" dirty="0" err="1" smtClean="0"/>
              <a:t>Swiss</a:t>
            </a:r>
            <a:r>
              <a:rPr lang="fr-CH" dirty="0" smtClean="0"/>
              <a:t> </a:t>
            </a:r>
            <a:r>
              <a:rPr lang="fr-CH" dirty="0" err="1" smtClean="0"/>
              <a:t>Rules</a:t>
            </a:r>
            <a:endParaRPr lang="fr-CH" dirty="0" smtClean="0"/>
          </a:p>
          <a:p>
            <a:endParaRPr lang="fr-CH" sz="800" b="1" dirty="0" smtClean="0"/>
          </a:p>
          <a:p>
            <a:endParaRPr lang="fr-CH" sz="1800" b="1" dirty="0" smtClean="0"/>
          </a:p>
          <a:p>
            <a:r>
              <a:rPr lang="fr-CH" sz="1800" b="1" dirty="0" err="1" smtClean="0"/>
              <a:t>Cost</a:t>
            </a:r>
            <a:r>
              <a:rPr lang="fr-CH" sz="1800" b="1" dirty="0" smtClean="0"/>
              <a:t> </a:t>
            </a:r>
            <a:r>
              <a:rPr lang="fr-CH" sz="1800" b="1" dirty="0" err="1" smtClean="0"/>
              <a:t>effectiveness</a:t>
            </a:r>
            <a:r>
              <a:rPr lang="fr-CH" sz="1800" b="1" dirty="0" smtClean="0"/>
              <a:t> </a:t>
            </a:r>
            <a:r>
              <a:rPr lang="fr-CH" sz="1800" dirty="0" smtClean="0"/>
              <a:t>– </a:t>
            </a:r>
            <a:r>
              <a:rPr lang="fr-CH" sz="1800" dirty="0" err="1" smtClean="0"/>
              <a:t>lean</a:t>
            </a:r>
            <a:r>
              <a:rPr lang="fr-CH" sz="1800" dirty="0" smtClean="0"/>
              <a:t> administration, no administrative </a:t>
            </a:r>
            <a:r>
              <a:rPr lang="fr-CH" sz="1800" dirty="0" err="1" smtClean="0"/>
              <a:t>fees</a:t>
            </a:r>
            <a:r>
              <a:rPr lang="fr-CH" sz="1800" dirty="0" smtClean="0"/>
              <a:t> for cases &lt; CHF 2mio (€ 1.8mio), </a:t>
            </a:r>
            <a:r>
              <a:rPr lang="fr-CH" sz="1800" dirty="0" err="1"/>
              <a:t>cost</a:t>
            </a:r>
            <a:r>
              <a:rPr lang="fr-CH" sz="1800" dirty="0"/>
              <a:t> </a:t>
            </a:r>
            <a:r>
              <a:rPr lang="fr-CH" sz="1800" dirty="0" err="1"/>
              <a:t>calculator</a:t>
            </a:r>
            <a:r>
              <a:rPr lang="fr-CH" sz="1800" dirty="0"/>
              <a:t> </a:t>
            </a:r>
            <a:r>
              <a:rPr lang="fr-CH" sz="1800" dirty="0" err="1"/>
              <a:t>available</a:t>
            </a:r>
            <a:r>
              <a:rPr lang="fr-CH" sz="1800" dirty="0"/>
              <a:t> on </a:t>
            </a:r>
            <a:r>
              <a:rPr lang="fr-CH" sz="1800" dirty="0" err="1"/>
              <a:t>our</a:t>
            </a:r>
            <a:r>
              <a:rPr lang="fr-CH" sz="1800" dirty="0"/>
              <a:t> </a:t>
            </a:r>
            <a:r>
              <a:rPr lang="fr-CH" sz="1800" dirty="0" err="1" smtClean="0"/>
              <a:t>website</a:t>
            </a:r>
            <a:r>
              <a:rPr lang="fr-CH" sz="1800" dirty="0" smtClean="0"/>
              <a:t>, </a:t>
            </a:r>
            <a:r>
              <a:rPr lang="fr-CH" sz="1800" dirty="0" err="1" smtClean="0"/>
              <a:t>arbitrators</a:t>
            </a:r>
            <a:r>
              <a:rPr lang="fr-CH" sz="1800" dirty="0" smtClean="0"/>
              <a:t>’ </a:t>
            </a:r>
            <a:r>
              <a:rPr lang="fr-CH" sz="1800" dirty="0" err="1" smtClean="0"/>
              <a:t>costs</a:t>
            </a:r>
            <a:r>
              <a:rPr lang="fr-CH" sz="1800" dirty="0" smtClean="0"/>
              <a:t> and </a:t>
            </a:r>
            <a:r>
              <a:rPr lang="fr-CH" sz="1800" dirty="0" err="1" smtClean="0"/>
              <a:t>fees</a:t>
            </a:r>
            <a:r>
              <a:rPr lang="fr-CH" sz="1800" dirty="0" smtClean="0"/>
              <a:t> are </a:t>
            </a:r>
            <a:r>
              <a:rPr lang="fr-CH" sz="1800" dirty="0" err="1" smtClean="0"/>
              <a:t>controlled</a:t>
            </a:r>
            <a:r>
              <a:rPr lang="fr-CH" sz="1800" dirty="0"/>
              <a:t> </a:t>
            </a:r>
            <a:r>
              <a:rPr lang="fr-CH" sz="1200" dirty="0"/>
              <a:t>(</a:t>
            </a:r>
            <a:r>
              <a:rPr lang="fr-CH" sz="1200" dirty="0" smtClean="0">
                <a:hlinkClick r:id="rId2"/>
              </a:rPr>
              <a:t>https</a:t>
            </a:r>
            <a:r>
              <a:rPr lang="fr-CH" sz="1200" dirty="0">
                <a:hlinkClick r:id="rId2"/>
              </a:rPr>
              <a:t>://</a:t>
            </a:r>
            <a:r>
              <a:rPr lang="fr-CH" sz="1200" dirty="0" smtClean="0">
                <a:hlinkClick r:id="rId2"/>
              </a:rPr>
              <a:t>www.swissarbitration.org/sa/en/costs.php</a:t>
            </a:r>
            <a:r>
              <a:rPr lang="fr-CH" sz="1200" dirty="0" smtClean="0"/>
              <a:t> )</a:t>
            </a:r>
          </a:p>
          <a:p>
            <a:endParaRPr lang="fr-CH" sz="1200" dirty="0" smtClean="0"/>
          </a:p>
          <a:p>
            <a:r>
              <a:rPr lang="fr-CH" sz="1800" b="1" dirty="0" err="1" smtClean="0"/>
              <a:t>Flexibility</a:t>
            </a:r>
            <a:r>
              <a:rPr lang="fr-CH" sz="1800" b="1" dirty="0" smtClean="0"/>
              <a:t> </a:t>
            </a:r>
            <a:r>
              <a:rPr lang="fr-CH" sz="1800" dirty="0" smtClean="0"/>
              <a:t>(free </a:t>
            </a:r>
            <a:r>
              <a:rPr lang="fr-CH" sz="1800" dirty="0" err="1" smtClean="0"/>
              <a:t>choice</a:t>
            </a:r>
            <a:r>
              <a:rPr lang="fr-CH" sz="1800" dirty="0" smtClean="0"/>
              <a:t> of </a:t>
            </a:r>
            <a:r>
              <a:rPr lang="fr-CH" sz="1800" dirty="0" err="1" smtClean="0"/>
              <a:t>arbitrator</a:t>
            </a:r>
            <a:r>
              <a:rPr lang="fr-CH" sz="1800" dirty="0" smtClean="0"/>
              <a:t>, applicable </a:t>
            </a:r>
            <a:r>
              <a:rPr lang="fr-CH" sz="1800" dirty="0" err="1" smtClean="0"/>
              <a:t>law</a:t>
            </a:r>
            <a:r>
              <a:rPr lang="fr-CH" sz="1800" dirty="0" smtClean="0"/>
              <a:t>, </a:t>
            </a:r>
            <a:r>
              <a:rPr lang="fr-CH" sz="1800" dirty="0" err="1" smtClean="0"/>
              <a:t>seat</a:t>
            </a:r>
            <a:r>
              <a:rPr lang="fr-CH" sz="1800" dirty="0" smtClean="0"/>
              <a:t>, </a:t>
            </a:r>
            <a:r>
              <a:rPr lang="fr-CH" sz="1800" dirty="0" err="1" smtClean="0"/>
              <a:t>language</a:t>
            </a:r>
            <a:r>
              <a:rPr lang="fr-CH" sz="1800" dirty="0" smtClean="0"/>
              <a:t> and </a:t>
            </a:r>
            <a:r>
              <a:rPr lang="fr-CH" sz="1800" dirty="0" err="1" smtClean="0"/>
              <a:t>counsel</a:t>
            </a:r>
            <a:r>
              <a:rPr lang="fr-CH" sz="1800" dirty="0" smtClean="0"/>
              <a:t>;  </a:t>
            </a:r>
            <a:r>
              <a:rPr lang="fr-CH" sz="1800" dirty="0"/>
              <a:t>deadlines </a:t>
            </a:r>
            <a:r>
              <a:rPr lang="fr-CH" sz="1800" dirty="0" err="1"/>
              <a:t>can</a:t>
            </a:r>
            <a:r>
              <a:rPr lang="fr-CH" sz="1800" dirty="0"/>
              <a:t> </a:t>
            </a:r>
            <a:r>
              <a:rPr lang="fr-CH" sz="1800" dirty="0" err="1"/>
              <a:t>be</a:t>
            </a:r>
            <a:r>
              <a:rPr lang="fr-CH" sz="1800" dirty="0"/>
              <a:t> </a:t>
            </a:r>
            <a:r>
              <a:rPr lang="fr-CH" sz="1800" dirty="0" err="1"/>
              <a:t>shortened</a:t>
            </a:r>
            <a:r>
              <a:rPr lang="fr-CH" sz="1800" dirty="0"/>
              <a:t> by the </a:t>
            </a:r>
            <a:r>
              <a:rPr lang="fr-CH" sz="1800" dirty="0" smtClean="0"/>
              <a:t>parties)</a:t>
            </a:r>
          </a:p>
          <a:p>
            <a:endParaRPr lang="fr-CH" sz="1800" dirty="0" smtClean="0"/>
          </a:p>
          <a:p>
            <a:r>
              <a:rPr lang="fr-CH" sz="1800" b="1" dirty="0" err="1" smtClean="0"/>
              <a:t>Expeditious</a:t>
            </a:r>
            <a:r>
              <a:rPr lang="fr-CH" sz="1800" dirty="0" smtClean="0"/>
              <a:t> (normal </a:t>
            </a:r>
            <a:r>
              <a:rPr lang="fr-CH" sz="1800" dirty="0" err="1" smtClean="0"/>
              <a:t>procedure</a:t>
            </a:r>
            <a:r>
              <a:rPr lang="fr-CH" sz="1800" dirty="0"/>
              <a:t>:</a:t>
            </a:r>
            <a:r>
              <a:rPr lang="fr-CH" sz="1800" dirty="0" smtClean="0"/>
              <a:t> 12 </a:t>
            </a:r>
            <a:r>
              <a:rPr lang="fr-CH" sz="1800" dirty="0" err="1" smtClean="0"/>
              <a:t>months</a:t>
            </a:r>
            <a:r>
              <a:rPr lang="fr-CH" sz="1800" dirty="0" smtClean="0"/>
              <a:t> on </a:t>
            </a:r>
            <a:r>
              <a:rPr lang="fr-CH" sz="1800" dirty="0" err="1" smtClean="0"/>
              <a:t>average</a:t>
            </a:r>
            <a:r>
              <a:rPr lang="fr-CH" sz="1800" dirty="0" smtClean="0"/>
              <a:t>; 6 </a:t>
            </a:r>
            <a:r>
              <a:rPr lang="fr-CH" sz="1800" dirty="0" err="1" smtClean="0"/>
              <a:t>month</a:t>
            </a:r>
            <a:r>
              <a:rPr lang="fr-CH" sz="1800" dirty="0" smtClean="0"/>
              <a:t> for the </a:t>
            </a:r>
            <a:r>
              <a:rPr lang="fr-CH" sz="1800" dirty="0" err="1" smtClean="0"/>
              <a:t>expedited</a:t>
            </a:r>
            <a:r>
              <a:rPr lang="fr-CH" sz="1800" dirty="0" smtClean="0"/>
              <a:t> </a:t>
            </a:r>
            <a:r>
              <a:rPr lang="fr-CH" sz="1800" dirty="0" err="1" smtClean="0"/>
              <a:t>procedure</a:t>
            </a:r>
            <a:r>
              <a:rPr lang="fr-CH" sz="1800" dirty="0" smtClean="0"/>
              <a:t> (art. 42), </a:t>
            </a:r>
            <a:r>
              <a:rPr lang="fr-CH" sz="1800" dirty="0" err="1" smtClean="0"/>
              <a:t>interim</a:t>
            </a:r>
            <a:r>
              <a:rPr lang="fr-CH" sz="1800" dirty="0" smtClean="0"/>
              <a:t> relief (art. 26) and emergency </a:t>
            </a:r>
            <a:r>
              <a:rPr lang="fr-CH" sz="1800" dirty="0" err="1" smtClean="0"/>
              <a:t>arbitrator</a:t>
            </a:r>
            <a:r>
              <a:rPr lang="fr-CH" sz="1800" dirty="0" smtClean="0"/>
              <a:t> (art. 43), deadlines </a:t>
            </a:r>
            <a:r>
              <a:rPr lang="fr-CH" sz="1800" dirty="0" err="1" smtClean="0"/>
              <a:t>can</a:t>
            </a:r>
            <a:r>
              <a:rPr lang="fr-CH" sz="1800" dirty="0" smtClean="0"/>
              <a:t> </a:t>
            </a:r>
            <a:r>
              <a:rPr lang="fr-CH" sz="1800" dirty="0" err="1" smtClean="0"/>
              <a:t>even</a:t>
            </a:r>
            <a:r>
              <a:rPr lang="fr-CH" sz="1800" dirty="0" smtClean="0"/>
              <a:t> </a:t>
            </a:r>
            <a:r>
              <a:rPr lang="fr-CH" sz="1800" dirty="0" err="1" smtClean="0"/>
              <a:t>be</a:t>
            </a:r>
            <a:r>
              <a:rPr lang="fr-CH" sz="1800" dirty="0" smtClean="0"/>
              <a:t> </a:t>
            </a:r>
            <a:r>
              <a:rPr lang="fr-CH" sz="1800" dirty="0" err="1" smtClean="0"/>
              <a:t>shortened</a:t>
            </a:r>
            <a:r>
              <a:rPr lang="fr-CH" sz="1800" dirty="0" smtClean="0"/>
              <a:t> by the parties, no </a:t>
            </a:r>
            <a:r>
              <a:rPr lang="fr-CH" sz="1800" dirty="0" err="1" smtClean="0"/>
              <a:t>scrutiny</a:t>
            </a:r>
            <a:r>
              <a:rPr lang="fr-CH" sz="1800" dirty="0" smtClean="0"/>
              <a:t>)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25E9E-4B49-4728-91B0-EA49F71E92CE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501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H" dirty="0" err="1" smtClean="0"/>
              <a:t>Further</a:t>
            </a:r>
            <a:r>
              <a:rPr lang="fr-CH" dirty="0" smtClean="0"/>
              <a:t> </a:t>
            </a:r>
            <a:r>
              <a:rPr lang="fr-CH" dirty="0" err="1" smtClean="0"/>
              <a:t>advantages</a:t>
            </a:r>
            <a:r>
              <a:rPr lang="fr-CH" dirty="0" smtClean="0"/>
              <a:t> </a:t>
            </a:r>
          </a:p>
          <a:p>
            <a:pPr marL="0" indent="0">
              <a:buNone/>
            </a:pPr>
            <a:endParaRPr lang="fr-CH" sz="2400" dirty="0" smtClean="0"/>
          </a:p>
          <a:p>
            <a:r>
              <a:rPr lang="fr-CH" sz="1800" dirty="0" smtClean="0"/>
              <a:t>Excellent </a:t>
            </a:r>
            <a:r>
              <a:rPr lang="fr-CH" sz="1800" dirty="0"/>
              <a:t>support by the </a:t>
            </a:r>
            <a:r>
              <a:rPr lang="fr-CH" sz="1800" b="1" dirty="0" err="1"/>
              <a:t>Swiss</a:t>
            </a:r>
            <a:r>
              <a:rPr lang="fr-CH" sz="1800" b="1" dirty="0"/>
              <a:t> </a:t>
            </a:r>
            <a:r>
              <a:rPr lang="fr-CH" sz="1800" b="1" dirty="0" err="1"/>
              <a:t>legislator</a:t>
            </a:r>
            <a:r>
              <a:rPr lang="fr-CH" sz="1800" dirty="0"/>
              <a:t> (modern and efficient arbitration </a:t>
            </a:r>
            <a:r>
              <a:rPr lang="fr-CH" sz="1800" dirty="0" err="1" smtClean="0"/>
              <a:t>laws</a:t>
            </a:r>
            <a:r>
              <a:rPr lang="fr-CH" sz="1800" dirty="0" smtClean="0"/>
              <a:t>)</a:t>
            </a:r>
            <a:r>
              <a:rPr lang="fr-CH" sz="1800" b="1" dirty="0" smtClean="0"/>
              <a:t> </a:t>
            </a:r>
            <a:r>
              <a:rPr lang="fr-CH" sz="1800" b="1" dirty="0"/>
              <a:t>and </a:t>
            </a:r>
            <a:r>
              <a:rPr lang="fr-CH" sz="1800" b="1" dirty="0" smtClean="0"/>
              <a:t>by the </a:t>
            </a:r>
            <a:r>
              <a:rPr lang="fr-CH" sz="1800" b="1" dirty="0" err="1" smtClean="0"/>
              <a:t>Swiss</a:t>
            </a:r>
            <a:r>
              <a:rPr lang="fr-CH" sz="1800" b="1" dirty="0" smtClean="0"/>
              <a:t> </a:t>
            </a:r>
            <a:r>
              <a:rPr lang="fr-CH" sz="1800" b="1" dirty="0" err="1"/>
              <a:t>Supreme</a:t>
            </a:r>
            <a:r>
              <a:rPr lang="fr-CH" sz="1800" b="1" dirty="0"/>
              <a:t> Court </a:t>
            </a:r>
            <a:r>
              <a:rPr lang="fr-CH" sz="1800" dirty="0"/>
              <a:t>(</a:t>
            </a:r>
            <a:r>
              <a:rPr lang="fr-CH" sz="1800" dirty="0" err="1"/>
              <a:t>limited</a:t>
            </a:r>
            <a:r>
              <a:rPr lang="fr-CH" sz="1800" dirty="0"/>
              <a:t> grounds of </a:t>
            </a:r>
            <a:r>
              <a:rPr lang="fr-CH" sz="1800" dirty="0" err="1"/>
              <a:t>recourse</a:t>
            </a:r>
            <a:r>
              <a:rPr lang="fr-CH" sz="1800" dirty="0"/>
              <a:t> – </a:t>
            </a:r>
            <a:r>
              <a:rPr lang="fr-CH" sz="1800" dirty="0" err="1"/>
              <a:t>decision</a:t>
            </a:r>
            <a:r>
              <a:rPr lang="fr-CH" sz="1800" dirty="0"/>
              <a:t> </a:t>
            </a:r>
            <a:r>
              <a:rPr lang="fr-CH" sz="1800" dirty="0" err="1"/>
              <a:t>within</a:t>
            </a:r>
            <a:r>
              <a:rPr lang="fr-CH" sz="1800" dirty="0"/>
              <a:t> 4 </a:t>
            </a:r>
            <a:r>
              <a:rPr lang="fr-CH" sz="1800" dirty="0" err="1"/>
              <a:t>months</a:t>
            </a:r>
            <a:r>
              <a:rPr lang="fr-CH" sz="1800" dirty="0"/>
              <a:t> on </a:t>
            </a:r>
            <a:r>
              <a:rPr lang="fr-CH" sz="1800" dirty="0" err="1"/>
              <a:t>average</a:t>
            </a:r>
            <a:r>
              <a:rPr lang="fr-CH" sz="1800" dirty="0" smtClean="0"/>
              <a:t>)</a:t>
            </a:r>
          </a:p>
          <a:p>
            <a:endParaRPr lang="fr-CH" sz="1800" dirty="0"/>
          </a:p>
          <a:p>
            <a:r>
              <a:rPr lang="fr-CH" sz="1800" b="1" dirty="0" err="1"/>
              <a:t>Confidentiality</a:t>
            </a:r>
            <a:r>
              <a:rPr lang="fr-CH" sz="1800" dirty="0"/>
              <a:t> (art. 44</a:t>
            </a:r>
            <a:r>
              <a:rPr lang="fr-CH" sz="1800" dirty="0" smtClean="0"/>
              <a:t>)</a:t>
            </a:r>
          </a:p>
          <a:p>
            <a:endParaRPr lang="fr-CH" sz="1800" dirty="0"/>
          </a:p>
          <a:p>
            <a:r>
              <a:rPr lang="fr-CH" sz="1800" dirty="0" err="1"/>
              <a:t>Possibility</a:t>
            </a:r>
            <a:r>
              <a:rPr lang="fr-CH" sz="1800" dirty="0"/>
              <a:t> to combine arbitration </a:t>
            </a:r>
            <a:r>
              <a:rPr lang="fr-CH" sz="1800" dirty="0" err="1"/>
              <a:t>with</a:t>
            </a:r>
            <a:r>
              <a:rPr lang="fr-CH" sz="1800" dirty="0"/>
              <a:t> </a:t>
            </a:r>
            <a:r>
              <a:rPr lang="fr-CH" sz="1800" b="1" dirty="0" err="1"/>
              <a:t>mediation</a:t>
            </a:r>
            <a:r>
              <a:rPr lang="fr-CH" sz="1800" dirty="0"/>
              <a:t> at </a:t>
            </a:r>
            <a:r>
              <a:rPr lang="fr-CH" sz="1800" dirty="0" err="1"/>
              <a:t>any</a:t>
            </a:r>
            <a:r>
              <a:rPr lang="fr-CH" sz="1800" dirty="0"/>
              <a:t> time. </a:t>
            </a:r>
            <a:r>
              <a:rPr lang="fr-CH" sz="1800" dirty="0" err="1"/>
              <a:t>Suggested</a:t>
            </a:r>
            <a:r>
              <a:rPr lang="fr-CH" sz="1800" dirty="0"/>
              <a:t> addition to the arbitration clause: </a:t>
            </a:r>
            <a:r>
              <a:rPr lang="fr-CH" sz="1600" dirty="0"/>
              <a:t>« </a:t>
            </a:r>
            <a:r>
              <a:rPr lang="en-US" sz="1600" dirty="0"/>
              <a:t>The parties may agree at any time to submit the dispute to mediation in accordance with the Swiss Rules of Commercial Mediation of the Swiss Chambers' Arbitration Institution.</a:t>
            </a:r>
            <a:r>
              <a:rPr lang="fr-CH" sz="1600" dirty="0" smtClean="0"/>
              <a:t>»</a:t>
            </a:r>
          </a:p>
          <a:p>
            <a:endParaRPr lang="fr-CH" sz="1600" dirty="0"/>
          </a:p>
          <a:p>
            <a:r>
              <a:rPr lang="fr-CH" sz="1800" dirty="0"/>
              <a:t>Excellent </a:t>
            </a:r>
            <a:r>
              <a:rPr lang="fr-CH" sz="1800" dirty="0" err="1"/>
              <a:t>reputation</a:t>
            </a:r>
            <a:r>
              <a:rPr lang="fr-CH" sz="1800" dirty="0"/>
              <a:t> </a:t>
            </a:r>
            <a:r>
              <a:rPr lang="fr-CH" sz="1800" dirty="0" err="1"/>
              <a:t>facilitating</a:t>
            </a:r>
            <a:r>
              <a:rPr lang="fr-CH" sz="1800" dirty="0"/>
              <a:t> </a:t>
            </a:r>
            <a:r>
              <a:rPr lang="fr-CH" sz="1800" b="1" dirty="0"/>
              <a:t>recognition and </a:t>
            </a:r>
            <a:r>
              <a:rPr lang="fr-CH" sz="1800" b="1" dirty="0" err="1"/>
              <a:t>enforcement</a:t>
            </a:r>
            <a:r>
              <a:rPr lang="fr-CH" sz="1800" b="1" dirty="0"/>
              <a:t> </a:t>
            </a:r>
            <a:r>
              <a:rPr lang="fr-CH" sz="1800" dirty="0"/>
              <a:t>of </a:t>
            </a:r>
            <a:r>
              <a:rPr lang="fr-CH" sz="1800" dirty="0" err="1"/>
              <a:t>awards</a:t>
            </a:r>
            <a:r>
              <a:rPr lang="fr-CH" sz="1800" dirty="0"/>
              <a:t>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25E9E-4B49-4728-91B0-EA49F71E92CE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461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2564904"/>
            <a:ext cx="7632848" cy="3816424"/>
          </a:xfrm>
          <a:noFill/>
          <a:ln/>
        </p:spPr>
        <p:txBody>
          <a:bodyPr/>
          <a:lstStyle/>
          <a:p>
            <a:pPr marL="285750" indent="-285750" algn="l">
              <a:buFont typeface="Arial" panose="020B0604020202020204" pitchFamily="34" charset="0"/>
              <a:buChar char="•"/>
            </a:pPr>
            <a:endParaRPr lang="de-DE" sz="1800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800" b="1" dirty="0" smtClean="0"/>
              <a:t>SCAI Registration </a:t>
            </a:r>
            <a:r>
              <a:rPr lang="de-DE" sz="1800" b="1" dirty="0" err="1" smtClean="0"/>
              <a:t>fee</a:t>
            </a:r>
            <a:r>
              <a:rPr lang="de-DE" sz="1800" b="1" dirty="0" smtClean="0"/>
              <a:t> </a:t>
            </a:r>
            <a:r>
              <a:rPr lang="de-DE" sz="1800" dirty="0" smtClean="0"/>
              <a:t>(CHF 4‘500 / CHF 6‘000 / CHF 8‘000)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800" b="1" dirty="0" smtClean="0"/>
              <a:t>No Administrative </a:t>
            </a:r>
            <a:r>
              <a:rPr lang="fr-CH" sz="1800" b="1" dirty="0" err="1" smtClean="0"/>
              <a:t>fee</a:t>
            </a:r>
            <a:r>
              <a:rPr lang="fr-CH" sz="1800" b="1" dirty="0" smtClean="0"/>
              <a:t> </a:t>
            </a:r>
            <a:r>
              <a:rPr lang="fr-CH" sz="1800" dirty="0" smtClean="0"/>
              <a:t>for </a:t>
            </a:r>
            <a:r>
              <a:rPr lang="fr-CH" sz="1800" dirty="0" err="1" smtClean="0"/>
              <a:t>amounts</a:t>
            </a:r>
            <a:r>
              <a:rPr lang="fr-CH" sz="1800" dirty="0" smtClean="0"/>
              <a:t> in dispute </a:t>
            </a:r>
            <a:r>
              <a:rPr lang="fr-CH" sz="1800" dirty="0" err="1" smtClean="0"/>
              <a:t>below</a:t>
            </a:r>
            <a:r>
              <a:rPr lang="fr-CH" sz="1800" dirty="0" smtClean="0"/>
              <a:t> CHF 2 Millions</a:t>
            </a:r>
            <a:endParaRPr lang="fr-CH" sz="1800" dirty="0"/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CH" sz="1400" dirty="0" err="1" smtClean="0"/>
              <a:t>Very</a:t>
            </a:r>
            <a:r>
              <a:rPr lang="fr-CH" sz="1400" dirty="0" smtClean="0"/>
              <a:t> </a:t>
            </a:r>
            <a:r>
              <a:rPr lang="fr-CH" sz="1400" dirty="0" err="1" smtClean="0"/>
              <a:t>moderate</a:t>
            </a:r>
            <a:r>
              <a:rPr lang="fr-CH" sz="1400" dirty="0" smtClean="0"/>
              <a:t> administrative </a:t>
            </a:r>
            <a:r>
              <a:rPr lang="fr-CH" sz="1400" dirty="0" err="1" smtClean="0"/>
              <a:t>fee</a:t>
            </a:r>
            <a:r>
              <a:rPr lang="fr-CH" sz="1400" dirty="0" smtClean="0"/>
              <a:t> for </a:t>
            </a:r>
            <a:r>
              <a:rPr lang="fr-CH" sz="1400" dirty="0" err="1" smtClean="0"/>
              <a:t>amounts</a:t>
            </a:r>
            <a:r>
              <a:rPr lang="fr-CH" sz="1400" dirty="0" smtClean="0"/>
              <a:t> in dispute </a:t>
            </a:r>
            <a:r>
              <a:rPr lang="fr-CH" sz="1400" dirty="0" err="1" smtClean="0"/>
              <a:t>between</a:t>
            </a:r>
            <a:r>
              <a:rPr lang="fr-CH" sz="1400" dirty="0" smtClean="0"/>
              <a:t> CHF 2 and 10 </a:t>
            </a:r>
            <a:r>
              <a:rPr lang="fr-CH" sz="1400" dirty="0" err="1" smtClean="0"/>
              <a:t>mio</a:t>
            </a:r>
            <a:r>
              <a:rPr lang="fr-CH" sz="1400" dirty="0" smtClean="0"/>
              <a:t>: CHF 4’000.- to 8’000.-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CH" sz="1400" dirty="0" smtClean="0"/>
              <a:t>Progressive </a:t>
            </a:r>
            <a:r>
              <a:rPr lang="fr-CH" sz="1400" dirty="0" err="1" smtClean="0"/>
              <a:t>rise</a:t>
            </a:r>
            <a:r>
              <a:rPr lang="fr-CH" sz="1400" dirty="0" smtClean="0"/>
              <a:t> of the </a:t>
            </a:r>
            <a:r>
              <a:rPr lang="fr-CH" sz="1400" dirty="0" err="1" smtClean="0"/>
              <a:t>fee</a:t>
            </a:r>
            <a:r>
              <a:rPr lang="fr-CH" sz="1400" dirty="0" smtClean="0"/>
              <a:t>, up to max. 50’000.- for </a:t>
            </a:r>
            <a:r>
              <a:rPr lang="fr-CH" sz="1400" dirty="0" err="1" smtClean="0"/>
              <a:t>amounts</a:t>
            </a:r>
            <a:r>
              <a:rPr lang="fr-CH" sz="1400" dirty="0" smtClean="0"/>
              <a:t> in dispute </a:t>
            </a:r>
            <a:r>
              <a:rPr lang="fr-CH" sz="1400" dirty="0" err="1" smtClean="0"/>
              <a:t>above</a:t>
            </a:r>
            <a:r>
              <a:rPr lang="fr-CH" sz="1400" dirty="0" smtClean="0"/>
              <a:t> CHF 100 </a:t>
            </a:r>
            <a:r>
              <a:rPr lang="fr-CH" sz="1400" dirty="0" err="1" smtClean="0"/>
              <a:t>Mio</a:t>
            </a:r>
            <a:r>
              <a:rPr lang="fr-CH" sz="1400" dirty="0" smtClean="0"/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800" b="1" dirty="0" err="1" smtClean="0"/>
              <a:t>Fair</a:t>
            </a:r>
            <a:r>
              <a:rPr lang="fr-CH" sz="1800" b="1" dirty="0" smtClean="0"/>
              <a:t> </a:t>
            </a:r>
            <a:r>
              <a:rPr lang="fr-CH" sz="1800" b="1" dirty="0" err="1" smtClean="0"/>
              <a:t>arbitrators</a:t>
            </a:r>
            <a:r>
              <a:rPr lang="fr-CH" sz="1800" b="1" dirty="0" smtClean="0"/>
              <a:t>’ </a:t>
            </a:r>
            <a:r>
              <a:rPr lang="fr-CH" sz="1800" b="1" dirty="0" err="1" smtClean="0"/>
              <a:t>fees</a:t>
            </a:r>
            <a:r>
              <a:rPr lang="fr-CH" sz="1800" b="1" dirty="0" smtClean="0"/>
              <a:t> </a:t>
            </a:r>
            <a:r>
              <a:rPr lang="fr-CH" sz="1800" dirty="0" smtClean="0"/>
              <a:t>(</a:t>
            </a:r>
            <a:r>
              <a:rPr lang="fr-CH" sz="1800" dirty="0" err="1" smtClean="0"/>
              <a:t>depending</a:t>
            </a:r>
            <a:r>
              <a:rPr lang="fr-CH" sz="1800" dirty="0" smtClean="0"/>
              <a:t> on </a:t>
            </a:r>
            <a:r>
              <a:rPr lang="fr-CH" sz="1800" dirty="0" err="1" smtClean="0"/>
              <a:t>amount</a:t>
            </a:r>
            <a:r>
              <a:rPr lang="fr-CH" sz="1800" dirty="0" smtClean="0"/>
              <a:t> in dispute; </a:t>
            </a:r>
            <a:r>
              <a:rPr lang="fr-CH" sz="1800" dirty="0" err="1" smtClean="0"/>
              <a:t>controlled</a:t>
            </a:r>
            <a:r>
              <a:rPr lang="fr-CH" sz="1800" dirty="0" smtClean="0"/>
              <a:t> by </a:t>
            </a:r>
            <a:r>
              <a:rPr lang="fr-CH" sz="1800" dirty="0"/>
              <a:t>SCAI) </a:t>
            </a:r>
            <a:r>
              <a:rPr lang="fr-CH" sz="1200" dirty="0">
                <a:hlinkClick r:id="rId3"/>
              </a:rPr>
              <a:t>https://</a:t>
            </a:r>
            <a:r>
              <a:rPr lang="fr-CH" sz="1200" dirty="0" smtClean="0">
                <a:hlinkClick r:id="rId3"/>
              </a:rPr>
              <a:t>www.swissarbitration.org/sa/en/costs.php</a:t>
            </a:r>
            <a:r>
              <a:rPr lang="fr-CH" sz="1200" dirty="0" smtClean="0"/>
              <a:t>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800" b="1" dirty="0" err="1" smtClean="0"/>
              <a:t>Lawyers</a:t>
            </a:r>
            <a:r>
              <a:rPr lang="fr-CH" sz="1800" b="1" dirty="0" smtClean="0"/>
              <a:t>’ </a:t>
            </a:r>
            <a:r>
              <a:rPr lang="fr-CH" sz="1800" b="1" dirty="0" err="1" smtClean="0"/>
              <a:t>fees</a:t>
            </a:r>
            <a:r>
              <a:rPr lang="fr-CH" sz="1800" b="1" dirty="0" smtClean="0"/>
              <a:t> </a:t>
            </a:r>
            <a:r>
              <a:rPr lang="fr-CH" sz="1800" dirty="0" smtClean="0"/>
              <a:t>(</a:t>
            </a:r>
            <a:r>
              <a:rPr lang="fr-CH" sz="1800" dirty="0" err="1" smtClean="0"/>
              <a:t>freely</a:t>
            </a:r>
            <a:r>
              <a:rPr lang="fr-CH" sz="1800" dirty="0" smtClean="0"/>
              <a:t> </a:t>
            </a:r>
            <a:r>
              <a:rPr lang="fr-CH" sz="1800" dirty="0" err="1" smtClean="0"/>
              <a:t>agreed</a:t>
            </a:r>
            <a:r>
              <a:rPr lang="fr-CH" sz="1800" dirty="0" smtClean="0"/>
              <a:t> </a:t>
            </a:r>
            <a:r>
              <a:rPr lang="fr-CH" sz="1800" dirty="0" err="1" smtClean="0"/>
              <a:t>upon</a:t>
            </a:r>
            <a:r>
              <a:rPr lang="fr-CH" sz="1800" dirty="0" smtClean="0"/>
              <a:t> </a:t>
            </a:r>
            <a:r>
              <a:rPr lang="fr-CH" sz="1800" dirty="0" err="1" smtClean="0"/>
              <a:t>with</a:t>
            </a:r>
            <a:r>
              <a:rPr lang="fr-CH" sz="1800" dirty="0" smtClean="0"/>
              <a:t> the parties)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de-DE" sz="1800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800" dirty="0" smtClean="0"/>
              <a:t>The </a:t>
            </a:r>
            <a:r>
              <a:rPr lang="de-DE" sz="1800" dirty="0" err="1" smtClean="0"/>
              <a:t>Costs</a:t>
            </a:r>
            <a:r>
              <a:rPr lang="de-DE" sz="1800" dirty="0" smtClean="0"/>
              <a:t> </a:t>
            </a:r>
            <a:r>
              <a:rPr lang="de-DE" sz="1800" dirty="0" err="1" smtClean="0"/>
              <a:t>of</a:t>
            </a:r>
            <a:r>
              <a:rPr lang="de-DE" sz="1800" dirty="0" smtClean="0"/>
              <a:t> </a:t>
            </a:r>
            <a:r>
              <a:rPr lang="de-DE" sz="1800" dirty="0" err="1" smtClean="0"/>
              <a:t>the</a:t>
            </a:r>
            <a:r>
              <a:rPr lang="de-DE" sz="1800" dirty="0" smtClean="0"/>
              <a:t> arbitration </a:t>
            </a:r>
            <a:r>
              <a:rPr lang="de-DE" sz="1800" dirty="0" err="1" smtClean="0"/>
              <a:t>shall</a:t>
            </a:r>
            <a:r>
              <a:rPr lang="de-DE" sz="1800" dirty="0" smtClean="0"/>
              <a:t> in </a:t>
            </a:r>
            <a:r>
              <a:rPr lang="de-DE" sz="1800" dirty="0" err="1" smtClean="0"/>
              <a:t>principle</a:t>
            </a:r>
            <a:r>
              <a:rPr lang="de-DE" sz="1800" dirty="0" smtClean="0"/>
              <a:t> </a:t>
            </a:r>
            <a:r>
              <a:rPr lang="de-DE" sz="1800" dirty="0" err="1" smtClean="0"/>
              <a:t>be</a:t>
            </a:r>
            <a:r>
              <a:rPr lang="de-DE" sz="1800" dirty="0" smtClean="0"/>
              <a:t> </a:t>
            </a:r>
            <a:r>
              <a:rPr lang="de-DE" sz="1800" dirty="0" err="1" smtClean="0"/>
              <a:t>borne</a:t>
            </a:r>
            <a:r>
              <a:rPr lang="de-DE" sz="1800" dirty="0" smtClean="0"/>
              <a:t> </a:t>
            </a:r>
            <a:r>
              <a:rPr lang="de-DE" sz="1800" dirty="0" err="1" smtClean="0"/>
              <a:t>by</a:t>
            </a:r>
            <a:r>
              <a:rPr lang="de-DE" sz="1800" dirty="0" smtClean="0"/>
              <a:t> </a:t>
            </a:r>
            <a:r>
              <a:rPr lang="de-DE" sz="1800" dirty="0" err="1" smtClean="0"/>
              <a:t>the</a:t>
            </a:r>
            <a:r>
              <a:rPr lang="de-DE" sz="1800" dirty="0" smtClean="0"/>
              <a:t> </a:t>
            </a:r>
            <a:r>
              <a:rPr lang="de-DE" sz="1800" dirty="0" err="1" smtClean="0"/>
              <a:t>unsuccessful</a:t>
            </a:r>
            <a:r>
              <a:rPr lang="de-DE" sz="1800" dirty="0" smtClean="0"/>
              <a:t> </a:t>
            </a:r>
            <a:r>
              <a:rPr lang="de-DE" sz="1800" dirty="0" err="1" smtClean="0"/>
              <a:t>party</a:t>
            </a:r>
            <a:r>
              <a:rPr lang="de-DE" sz="1800" dirty="0" smtClean="0"/>
              <a:t>. (Art</a:t>
            </a:r>
            <a:r>
              <a:rPr lang="de-DE" sz="1800" dirty="0"/>
              <a:t>. 40 (1) Swiss </a:t>
            </a:r>
            <a:r>
              <a:rPr lang="de-DE" sz="1800" dirty="0" smtClean="0"/>
              <a:t>Rules) </a:t>
            </a:r>
            <a:endParaRPr lang="fr-CH" sz="18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1196752"/>
            <a:ext cx="8064251" cy="1296739"/>
          </a:xfrm>
          <a:noFill/>
          <a:ln/>
        </p:spPr>
        <p:txBody>
          <a:bodyPr/>
          <a:lstStyle/>
          <a:p>
            <a:r>
              <a:rPr lang="fr-CH" sz="4000" dirty="0" smtClean="0"/>
              <a:t/>
            </a:r>
            <a:br>
              <a:rPr lang="fr-CH" sz="4000" dirty="0" smtClean="0"/>
            </a:br>
            <a:r>
              <a:rPr lang="fr-CH" sz="4000" dirty="0"/>
              <a:t/>
            </a:r>
            <a:br>
              <a:rPr lang="fr-CH" sz="4000" dirty="0"/>
            </a:br>
            <a:r>
              <a:rPr lang="fr-CH" sz="2800" b="1" dirty="0" smtClean="0"/>
              <a:t>Financial aspects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141057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38150" y="1773238"/>
            <a:ext cx="8229600" cy="43942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de-CH" sz="2800" b="1" dirty="0" err="1" smtClean="0"/>
              <a:t>Some</a:t>
            </a:r>
            <a:r>
              <a:rPr lang="de-CH" sz="2800" b="1" dirty="0" smtClean="0"/>
              <a:t> </a:t>
            </a:r>
            <a:r>
              <a:rPr lang="de-CH" sz="2800" b="1" dirty="0" err="1" smtClean="0"/>
              <a:t>figures</a:t>
            </a:r>
            <a:r>
              <a:rPr lang="de-CH" sz="2800" b="1" dirty="0" smtClean="0"/>
              <a:t> </a:t>
            </a:r>
          </a:p>
          <a:p>
            <a:pPr marL="0" indent="0" eaLnBrk="1" hangingPunct="1">
              <a:buNone/>
            </a:pPr>
            <a:endParaRPr lang="de-CH" sz="2400" dirty="0" smtClean="0"/>
          </a:p>
          <a:p>
            <a:pPr eaLnBrk="1" hangingPunct="1"/>
            <a:r>
              <a:rPr lang="de-CH" sz="2400" dirty="0" smtClean="0"/>
              <a:t>More </a:t>
            </a:r>
            <a:r>
              <a:rPr lang="de-CH" sz="2400" dirty="0" err="1" smtClean="0"/>
              <a:t>than</a:t>
            </a:r>
            <a:r>
              <a:rPr lang="de-CH" sz="2400" dirty="0" smtClean="0"/>
              <a:t> </a:t>
            </a:r>
            <a:r>
              <a:rPr lang="de-CH" sz="2400" dirty="0" smtClean="0"/>
              <a:t>90</a:t>
            </a:r>
            <a:r>
              <a:rPr lang="de-CH" sz="2400" dirty="0" smtClean="0"/>
              <a:t>0 </a:t>
            </a:r>
            <a:r>
              <a:rPr lang="de-CH" sz="2400" dirty="0" err="1" smtClean="0"/>
              <a:t>cases</a:t>
            </a:r>
            <a:r>
              <a:rPr lang="de-CH" sz="2400" dirty="0" smtClean="0"/>
              <a:t> </a:t>
            </a:r>
            <a:r>
              <a:rPr lang="de-CH" sz="2400" dirty="0" err="1" smtClean="0"/>
              <a:t>since</a:t>
            </a:r>
            <a:r>
              <a:rPr lang="de-CH" sz="2400" dirty="0" smtClean="0"/>
              <a:t> 2004</a:t>
            </a:r>
          </a:p>
          <a:p>
            <a:pPr eaLnBrk="1" hangingPunct="1"/>
            <a:r>
              <a:rPr lang="de-CH" sz="2400" dirty="0"/>
              <a:t>70 % </a:t>
            </a:r>
            <a:r>
              <a:rPr lang="de-CH" sz="2400" dirty="0" err="1"/>
              <a:t>of</a:t>
            </a:r>
            <a:r>
              <a:rPr lang="de-CH" sz="2400" dirty="0"/>
              <a:t> </a:t>
            </a:r>
            <a:r>
              <a:rPr lang="de-CH" sz="2400" dirty="0" err="1"/>
              <a:t>the</a:t>
            </a:r>
            <a:r>
              <a:rPr lang="de-CH" sz="2400" dirty="0"/>
              <a:t> </a:t>
            </a:r>
            <a:r>
              <a:rPr lang="de-CH" sz="2400" dirty="0" err="1"/>
              <a:t>cases</a:t>
            </a:r>
            <a:r>
              <a:rPr lang="de-CH" sz="2400" dirty="0"/>
              <a:t> in English</a:t>
            </a:r>
          </a:p>
          <a:p>
            <a:pPr eaLnBrk="1" hangingPunct="1"/>
            <a:r>
              <a:rPr lang="de-CH" sz="2400" dirty="0" smtClean="0"/>
              <a:t>33 % </a:t>
            </a:r>
            <a:r>
              <a:rPr lang="de-CH" sz="2400" dirty="0" err="1" smtClean="0"/>
              <a:t>of</a:t>
            </a:r>
            <a:r>
              <a:rPr lang="de-CH" sz="2400" dirty="0"/>
              <a:t> </a:t>
            </a:r>
            <a:r>
              <a:rPr lang="de-CH" sz="2400" dirty="0" smtClean="0"/>
              <a:t>non-Swiss </a:t>
            </a:r>
            <a:r>
              <a:rPr lang="de-CH" sz="2400" dirty="0" err="1" smtClean="0"/>
              <a:t>arbitrators</a:t>
            </a:r>
            <a:r>
              <a:rPr lang="de-CH" sz="2400" dirty="0" smtClean="0"/>
              <a:t> </a:t>
            </a:r>
          </a:p>
          <a:p>
            <a:pPr eaLnBrk="1" hangingPunct="1"/>
            <a:r>
              <a:rPr lang="de-CH" sz="2400" dirty="0" smtClean="0"/>
              <a:t>80 </a:t>
            </a:r>
            <a:r>
              <a:rPr lang="de-CH" sz="2400" dirty="0"/>
              <a:t>% </a:t>
            </a:r>
            <a:r>
              <a:rPr lang="de-CH" sz="2400" dirty="0" err="1"/>
              <a:t>of</a:t>
            </a:r>
            <a:r>
              <a:rPr lang="de-CH" sz="2400" dirty="0"/>
              <a:t> </a:t>
            </a:r>
            <a:r>
              <a:rPr lang="de-CH" sz="2400" dirty="0" err="1"/>
              <a:t>the</a:t>
            </a:r>
            <a:r>
              <a:rPr lang="de-CH" sz="2400" dirty="0"/>
              <a:t> </a:t>
            </a:r>
            <a:r>
              <a:rPr lang="de-CH" sz="2400" dirty="0" err="1"/>
              <a:t>parties</a:t>
            </a:r>
            <a:r>
              <a:rPr lang="de-CH" sz="2400" dirty="0"/>
              <a:t> </a:t>
            </a:r>
            <a:r>
              <a:rPr lang="de-CH" sz="2400" dirty="0" err="1"/>
              <a:t>are</a:t>
            </a:r>
            <a:r>
              <a:rPr lang="de-CH" sz="2400" dirty="0"/>
              <a:t> </a:t>
            </a:r>
            <a:r>
              <a:rPr lang="de-CH" sz="2400" dirty="0" smtClean="0"/>
              <a:t>non-Swiss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de-CH" sz="2000" dirty="0" err="1" smtClean="0"/>
              <a:t>Parties</a:t>
            </a:r>
            <a:r>
              <a:rPr lang="de-CH" sz="2000" dirty="0" smtClean="0"/>
              <a:t> </a:t>
            </a:r>
            <a:r>
              <a:rPr lang="de-CH" sz="2000" dirty="0" err="1"/>
              <a:t>come</a:t>
            </a:r>
            <a:r>
              <a:rPr lang="de-CH" sz="2000" dirty="0"/>
              <a:t> </a:t>
            </a:r>
            <a:r>
              <a:rPr lang="de-CH" sz="2000" dirty="0" err="1"/>
              <a:t>from</a:t>
            </a:r>
            <a:r>
              <a:rPr lang="de-CH" sz="2000" dirty="0"/>
              <a:t> 110 different countries</a:t>
            </a:r>
          </a:p>
          <a:p>
            <a:pPr eaLnBrk="1" hangingPunct="1"/>
            <a:r>
              <a:rPr lang="de-CH" sz="2400" dirty="0"/>
              <a:t>70 % </a:t>
            </a:r>
            <a:r>
              <a:rPr lang="de-CH" sz="2400" dirty="0" err="1"/>
              <a:t>with</a:t>
            </a:r>
            <a:r>
              <a:rPr lang="de-CH" sz="2400" dirty="0"/>
              <a:t> Swiss </a:t>
            </a:r>
            <a:r>
              <a:rPr lang="de-CH" sz="2400" dirty="0" err="1"/>
              <a:t>law</a:t>
            </a:r>
            <a:r>
              <a:rPr lang="de-CH" sz="2400" dirty="0"/>
              <a:t> </a:t>
            </a:r>
            <a:r>
              <a:rPr lang="de-CH" sz="2400" dirty="0" err="1"/>
              <a:t>as</a:t>
            </a:r>
            <a:r>
              <a:rPr lang="de-CH" sz="2400" dirty="0"/>
              <a:t> </a:t>
            </a:r>
            <a:r>
              <a:rPr lang="de-CH" sz="2400" dirty="0" err="1"/>
              <a:t>applicable</a:t>
            </a:r>
            <a:r>
              <a:rPr lang="de-CH" sz="2400" dirty="0"/>
              <a:t> </a:t>
            </a:r>
            <a:r>
              <a:rPr lang="de-CH" sz="2400" dirty="0" err="1"/>
              <a:t>law</a:t>
            </a:r>
            <a:endParaRPr lang="de-CH" sz="2400" dirty="0"/>
          </a:p>
          <a:p>
            <a:pPr eaLnBrk="1" hangingPunct="1"/>
            <a:r>
              <a:rPr lang="de-CH" sz="2400" dirty="0"/>
              <a:t>40 % </a:t>
            </a:r>
            <a:r>
              <a:rPr lang="de-CH" sz="2400" dirty="0" err="1"/>
              <a:t>Expedited</a:t>
            </a:r>
            <a:r>
              <a:rPr lang="de-CH" sz="2400" dirty="0"/>
              <a:t> </a:t>
            </a:r>
            <a:r>
              <a:rPr lang="de-CH" sz="2400" dirty="0" err="1"/>
              <a:t>Procedures</a:t>
            </a:r>
            <a:endParaRPr lang="de-CH" sz="2400" dirty="0"/>
          </a:p>
          <a:p>
            <a:pPr eaLnBrk="1" hangingPunct="1"/>
            <a:r>
              <a:rPr lang="de-CH" sz="2400" dirty="0"/>
              <a:t>50 % Sole </a:t>
            </a:r>
            <a:r>
              <a:rPr lang="de-CH" sz="2400" dirty="0" err="1"/>
              <a:t>Arbitrator</a:t>
            </a:r>
            <a:endParaRPr lang="de-CH" sz="2400" dirty="0"/>
          </a:p>
          <a:p>
            <a:pPr eaLnBrk="1" hangingPunct="1"/>
            <a:endParaRPr lang="de-CH" sz="2400" dirty="0" smtClean="0"/>
          </a:p>
          <a:p>
            <a:pPr marL="0" indent="0" eaLnBrk="1" hangingPunct="1">
              <a:buNone/>
            </a:pPr>
            <a:endParaRPr lang="de-CH" sz="2400" dirty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25E9E-4B49-4728-91B0-EA49F71E92CE}" type="slidenum">
              <a:rPr lang="de-DE" smtClean="0"/>
              <a:pPr>
                <a:defRPr/>
              </a:pPr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719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3"/>
          <p:cNvSpPr>
            <a:spLocks noGrp="1" noChangeArrowheads="1"/>
          </p:cNvSpPr>
          <p:nvPr>
            <p:ph idx="1"/>
          </p:nvPr>
        </p:nvSpPr>
        <p:spPr bwMode="auto">
          <a:xfrm>
            <a:off x="473488" y="692696"/>
            <a:ext cx="8128593" cy="1557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ctr">
              <a:buNone/>
              <a:defRPr/>
            </a:pPr>
            <a:endParaRPr lang="de-DE" sz="2800" b="1" dirty="0" smtClean="0">
              <a:latin typeface="+mn-lt"/>
            </a:endParaRPr>
          </a:p>
          <a:p>
            <a:pPr marL="609600" indent="-609600">
              <a:defRPr/>
            </a:pPr>
            <a:endParaRPr lang="de-DE" sz="2800" dirty="0" smtClean="0"/>
          </a:p>
          <a:p>
            <a:pPr marL="609600" indent="-609600">
              <a:defRPr/>
            </a:pPr>
            <a:endParaRPr lang="de-CH" sz="2800" dirty="0"/>
          </a:p>
        </p:txBody>
      </p:sp>
      <p:sp>
        <p:nvSpPr>
          <p:cNvPr id="4" name="Inhaltsplatzhalter 1"/>
          <p:cNvSpPr txBox="1">
            <a:spLocks/>
          </p:cNvSpPr>
          <p:nvPr/>
        </p:nvSpPr>
        <p:spPr bwMode="auto">
          <a:xfrm>
            <a:off x="251519" y="2343210"/>
            <a:ext cx="8572531" cy="3312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hangingPunct="0">
              <a:spcBef>
                <a:spcPct val="20000"/>
              </a:spcBef>
              <a:buFontTx/>
              <a:buChar char="•"/>
              <a:defRPr/>
            </a:pPr>
            <a:endParaRPr lang="en-GB" sz="1900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415961"/>
              </p:ext>
            </p:extLst>
          </p:nvPr>
        </p:nvGraphicFramePr>
        <p:xfrm>
          <a:off x="1979712" y="1664768"/>
          <a:ext cx="5040560" cy="4837176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5040560"/>
              </a:tblGrid>
              <a:tr h="310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 smtClean="0">
                          <a:latin typeface="+mj-lt"/>
                          <a:ea typeface="Calibri"/>
                          <a:cs typeface="Times"/>
                        </a:rPr>
                        <a:t>Matters in dispute (2004-2014)</a:t>
                      </a:r>
                      <a:endParaRPr lang="de-CH" sz="24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+mj-lt"/>
                          <a:ea typeface="Calibri"/>
                          <a:cs typeface="Times"/>
                        </a:rPr>
                        <a:t>Manufacturing </a:t>
                      </a:r>
                      <a:r>
                        <a:rPr lang="en-GB" sz="1800" dirty="0" smtClean="0">
                          <a:latin typeface="+mj-lt"/>
                          <a:ea typeface="Calibri"/>
                          <a:cs typeface="Times"/>
                        </a:rPr>
                        <a:t>1%</a:t>
                      </a:r>
                      <a:endParaRPr lang="de-CH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+mj-lt"/>
                          <a:ea typeface="Calibri"/>
                          <a:cs typeface="Times"/>
                        </a:rPr>
                        <a:t>Purchase and sale of </a:t>
                      </a:r>
                      <a:r>
                        <a:rPr lang="en-GB" sz="1800" dirty="0" smtClean="0">
                          <a:latin typeface="+mj-lt"/>
                          <a:ea typeface="Calibri"/>
                          <a:cs typeface="Times"/>
                        </a:rPr>
                        <a:t>goods 28% </a:t>
                      </a:r>
                      <a:endParaRPr lang="de-CH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+mj-lt"/>
                          <a:ea typeface="Calibri"/>
                          <a:cs typeface="Times"/>
                        </a:rPr>
                        <a:t>Intellectual Property/Licenses </a:t>
                      </a:r>
                      <a:r>
                        <a:rPr lang="en-GB" sz="1800" dirty="0" smtClean="0">
                          <a:latin typeface="+mj-lt"/>
                          <a:ea typeface="Calibri"/>
                          <a:cs typeface="Times"/>
                        </a:rPr>
                        <a:t>5%</a:t>
                      </a:r>
                      <a:endParaRPr lang="de-CH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+mj-lt"/>
                          <a:ea typeface="Calibri"/>
                          <a:cs typeface="Times"/>
                        </a:rPr>
                        <a:t>Joint Ventures </a:t>
                      </a:r>
                      <a:r>
                        <a:rPr lang="en-GB" sz="1800" dirty="0" smtClean="0">
                          <a:latin typeface="+mj-lt"/>
                          <a:ea typeface="Calibri"/>
                          <a:cs typeface="Times"/>
                        </a:rPr>
                        <a:t>1%</a:t>
                      </a:r>
                      <a:endParaRPr lang="de-CH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+mj-lt"/>
                          <a:ea typeface="Calibri"/>
                          <a:cs typeface="Times"/>
                        </a:rPr>
                        <a:t>Purchase/Sale of shares </a:t>
                      </a:r>
                      <a:r>
                        <a:rPr lang="en-GB" sz="1800" dirty="0" smtClean="0">
                          <a:latin typeface="+mj-lt"/>
                          <a:ea typeface="Calibri"/>
                          <a:cs typeface="Times"/>
                        </a:rPr>
                        <a:t>13%</a:t>
                      </a:r>
                      <a:endParaRPr lang="de-CH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CH" sz="1800" dirty="0" smtClean="0">
                          <a:latin typeface="+mj-lt"/>
                          <a:ea typeface="Calibri"/>
                          <a:cs typeface="Times New Roman"/>
                        </a:rPr>
                        <a:t>Investment 3%</a:t>
                      </a:r>
                      <a:endParaRPr lang="de-CH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+mj-lt"/>
                          <a:ea typeface="Calibri"/>
                          <a:cs typeface="Times"/>
                        </a:rPr>
                        <a:t>Shareholders' Agreement </a:t>
                      </a:r>
                      <a:r>
                        <a:rPr lang="en-GB" sz="1800" dirty="0" smtClean="0">
                          <a:latin typeface="+mj-lt"/>
                          <a:ea typeface="Calibri"/>
                          <a:cs typeface="Times"/>
                        </a:rPr>
                        <a:t>4%</a:t>
                      </a:r>
                      <a:endParaRPr lang="de-CH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+mj-lt"/>
                          <a:ea typeface="Calibri"/>
                          <a:cs typeface="Times"/>
                        </a:rPr>
                        <a:t>Loan Agreements </a:t>
                      </a:r>
                      <a:r>
                        <a:rPr lang="en-GB" sz="1800" dirty="0" smtClean="0">
                          <a:latin typeface="+mj-lt"/>
                          <a:ea typeface="Calibri"/>
                          <a:cs typeface="Times"/>
                        </a:rPr>
                        <a:t>3%</a:t>
                      </a:r>
                      <a:endParaRPr lang="de-CH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+mj-lt"/>
                          <a:ea typeface="Calibri"/>
                          <a:cs typeface="Times"/>
                        </a:rPr>
                        <a:t>Service Contracts </a:t>
                      </a:r>
                      <a:r>
                        <a:rPr lang="en-GB" sz="1800" dirty="0" smtClean="0">
                          <a:latin typeface="+mj-lt"/>
                          <a:ea typeface="Calibri"/>
                          <a:cs typeface="Times"/>
                        </a:rPr>
                        <a:t>11%</a:t>
                      </a:r>
                      <a:endParaRPr lang="de-CH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+mj-lt"/>
                          <a:ea typeface="Calibri"/>
                          <a:cs typeface="Times"/>
                        </a:rPr>
                        <a:t>Distribution/Agency </a:t>
                      </a:r>
                      <a:r>
                        <a:rPr lang="en-GB" sz="1800" dirty="0" smtClean="0">
                          <a:latin typeface="+mj-lt"/>
                          <a:ea typeface="Calibri"/>
                          <a:cs typeface="Times"/>
                        </a:rPr>
                        <a:t>13%</a:t>
                      </a:r>
                      <a:endParaRPr lang="de-CH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+mj-lt"/>
                          <a:ea typeface="Calibri"/>
                          <a:cs typeface="Times"/>
                        </a:rPr>
                        <a:t>Construction 3% </a:t>
                      </a:r>
                      <a:endParaRPr lang="de-CH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+mj-lt"/>
                          <a:ea typeface="Calibri"/>
                          <a:cs typeface="Times"/>
                        </a:rPr>
                        <a:t>Settlement Agreement </a:t>
                      </a:r>
                      <a:r>
                        <a:rPr lang="en-GB" sz="1800" dirty="0" smtClean="0">
                          <a:latin typeface="+mj-lt"/>
                          <a:ea typeface="Calibri"/>
                          <a:cs typeface="Times"/>
                        </a:rPr>
                        <a:t>2%</a:t>
                      </a:r>
                      <a:endParaRPr lang="de-CH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+mj-lt"/>
                          <a:ea typeface="Calibri"/>
                          <a:cs typeface="Times"/>
                        </a:rPr>
                        <a:t>Employment Agreement </a:t>
                      </a:r>
                      <a:r>
                        <a:rPr lang="en-GB" sz="1800" dirty="0" smtClean="0">
                          <a:latin typeface="+mj-lt"/>
                          <a:ea typeface="Calibri"/>
                          <a:cs typeface="Times"/>
                        </a:rPr>
                        <a:t>2%</a:t>
                      </a:r>
                      <a:endParaRPr lang="de-CH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CH" sz="1800" dirty="0" err="1">
                          <a:latin typeface="+mj-lt"/>
                          <a:ea typeface="Calibri"/>
                          <a:cs typeface="Times"/>
                        </a:rPr>
                        <a:t>Others</a:t>
                      </a:r>
                      <a:r>
                        <a:rPr lang="de-CH" sz="1800" dirty="0">
                          <a:latin typeface="+mj-lt"/>
                          <a:ea typeface="Calibri"/>
                          <a:cs typeface="Times"/>
                        </a:rPr>
                        <a:t> </a:t>
                      </a:r>
                      <a:r>
                        <a:rPr lang="de-CH" sz="1800" dirty="0" smtClean="0">
                          <a:latin typeface="+mj-lt"/>
                          <a:ea typeface="Calibri"/>
                          <a:cs typeface="Times"/>
                        </a:rPr>
                        <a:t>11%</a:t>
                      </a:r>
                      <a:endParaRPr lang="de-CH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25E9E-4B49-4728-91B0-EA49F71E92CE}" type="slidenum">
              <a:rPr lang="de-DE" smtClean="0"/>
              <a:pPr>
                <a:defRPr/>
              </a:pPr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812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648" y="3212976"/>
            <a:ext cx="6400800" cy="1752600"/>
          </a:xfrm>
        </p:spPr>
        <p:txBody>
          <a:bodyPr/>
          <a:lstStyle/>
          <a:p>
            <a:r>
              <a:rPr lang="fr-CH" dirty="0" err="1" smtClean="0"/>
              <a:t>Thank</a:t>
            </a:r>
            <a:r>
              <a:rPr lang="fr-CH" dirty="0" smtClean="0"/>
              <a:t> You! </a:t>
            </a:r>
          </a:p>
          <a:p>
            <a:endParaRPr lang="fr-CH" dirty="0" smtClean="0"/>
          </a:p>
          <a:p>
            <a:r>
              <a:rPr lang="fr-CH" dirty="0" smtClean="0"/>
              <a:t>For more information: </a:t>
            </a:r>
            <a:r>
              <a:rPr lang="fr-CH" dirty="0" smtClean="0">
                <a:hlinkClick r:id="rId2"/>
              </a:rPr>
              <a:t>www.swissarbitration.org</a:t>
            </a:r>
            <a:r>
              <a:rPr lang="fr-CH" dirty="0" smtClean="0"/>
              <a:t> 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96653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CH" sz="2400" dirty="0" smtClean="0"/>
          </a:p>
          <a:p>
            <a:pPr marL="457200" lvl="1" indent="0">
              <a:buNone/>
            </a:pPr>
            <a:r>
              <a:rPr lang="de-CH" b="1" dirty="0" smtClean="0"/>
              <a:t>Arbitration &amp; Mediation Services: </a:t>
            </a:r>
          </a:p>
          <a:p>
            <a:pPr marL="457200" lvl="1" indent="0">
              <a:buNone/>
            </a:pPr>
            <a:endParaRPr lang="de-CH" sz="1200" b="1" dirty="0" smtClean="0"/>
          </a:p>
          <a:p>
            <a:pPr marL="971550" lvl="1" indent="-514350">
              <a:buFont typeface="+mj-lt"/>
              <a:buAutoNum type="arabicPeriod"/>
            </a:pPr>
            <a:r>
              <a:rPr lang="de-CH" dirty="0" smtClean="0"/>
              <a:t>Swiss </a:t>
            </a:r>
            <a:r>
              <a:rPr lang="de-CH" dirty="0"/>
              <a:t>Rules </a:t>
            </a:r>
            <a:r>
              <a:rPr lang="de-CH" dirty="0" err="1"/>
              <a:t>of</a:t>
            </a:r>
            <a:r>
              <a:rPr lang="de-CH" dirty="0"/>
              <a:t> International Arbitration </a:t>
            </a:r>
          </a:p>
          <a:p>
            <a:pPr marL="971550" lvl="1" indent="-514350">
              <a:buFont typeface="+mj-lt"/>
              <a:buAutoNum type="arabicPeriod"/>
            </a:pPr>
            <a:endParaRPr lang="de-CH" sz="1200" dirty="0"/>
          </a:p>
          <a:p>
            <a:pPr marL="971550" lvl="1" indent="-514350">
              <a:buFont typeface="+mj-lt"/>
              <a:buAutoNum type="arabicPeriod"/>
            </a:pPr>
            <a:r>
              <a:rPr lang="de-CH" dirty="0"/>
              <a:t>Rules </a:t>
            </a:r>
            <a:r>
              <a:rPr lang="de-CH" dirty="0" err="1"/>
              <a:t>of</a:t>
            </a:r>
            <a:r>
              <a:rPr lang="de-CH" dirty="0"/>
              <a:t> </a:t>
            </a:r>
            <a:r>
              <a:rPr lang="de-CH" dirty="0" err="1"/>
              <a:t>the</a:t>
            </a:r>
            <a:r>
              <a:rPr lang="de-CH" dirty="0"/>
              <a:t> Swiss Chambers’ Arbitration Institution </a:t>
            </a:r>
            <a:r>
              <a:rPr lang="de-CH" dirty="0" err="1"/>
              <a:t>as</a:t>
            </a:r>
            <a:r>
              <a:rPr lang="de-CH" dirty="0"/>
              <a:t> </a:t>
            </a:r>
            <a:r>
              <a:rPr lang="de-CH" dirty="0" err="1"/>
              <a:t>Appointing</a:t>
            </a:r>
            <a:r>
              <a:rPr lang="de-CH" dirty="0"/>
              <a:t> Authority in UNCITRAL </a:t>
            </a:r>
            <a:r>
              <a:rPr lang="de-CH" dirty="0" err="1"/>
              <a:t>or</a:t>
            </a:r>
            <a:r>
              <a:rPr lang="de-CH" dirty="0"/>
              <a:t> </a:t>
            </a:r>
            <a:r>
              <a:rPr lang="de-CH" dirty="0" err="1"/>
              <a:t>other</a:t>
            </a:r>
            <a:r>
              <a:rPr lang="de-CH" dirty="0"/>
              <a:t> Ad Hoc Arbitration </a:t>
            </a:r>
            <a:r>
              <a:rPr lang="de-CH" dirty="0" err="1"/>
              <a:t>Proceedings</a:t>
            </a:r>
            <a:r>
              <a:rPr lang="de-CH" dirty="0"/>
              <a:t> </a:t>
            </a:r>
          </a:p>
          <a:p>
            <a:pPr marL="971550" lvl="1" indent="-514350">
              <a:buFont typeface="+mj-lt"/>
              <a:buAutoNum type="arabicPeriod"/>
            </a:pPr>
            <a:endParaRPr lang="de-CH" sz="1200" dirty="0"/>
          </a:p>
          <a:p>
            <a:pPr marL="971550" lvl="1" indent="-514350">
              <a:buFont typeface="+mj-lt"/>
              <a:buAutoNum type="arabicPeriod"/>
            </a:pPr>
            <a:r>
              <a:rPr lang="de-CH" dirty="0"/>
              <a:t>Swiss Rules </a:t>
            </a:r>
            <a:r>
              <a:rPr lang="de-CH" dirty="0" err="1"/>
              <a:t>of</a:t>
            </a:r>
            <a:r>
              <a:rPr lang="de-CH" dirty="0"/>
              <a:t> Commercial Mediation</a:t>
            </a:r>
          </a:p>
          <a:p>
            <a:pPr lvl="1"/>
            <a:endParaRPr lang="fr-CH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25E9E-4B49-4728-91B0-EA49F71E92CE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754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552" y="2465512"/>
            <a:ext cx="8229600" cy="4392488"/>
          </a:xfrm>
        </p:spPr>
        <p:txBody>
          <a:bodyPr/>
          <a:lstStyle/>
          <a:p>
            <a:pPr marL="0" lvl="1" indent="0" eaLnBrk="1" hangingPunct="1">
              <a:buNone/>
            </a:pPr>
            <a:r>
              <a:rPr lang="de-CH" b="1" dirty="0" err="1" smtClean="0"/>
              <a:t>From</a:t>
            </a:r>
            <a:r>
              <a:rPr lang="de-CH" b="1" dirty="0" smtClean="0"/>
              <a:t> </a:t>
            </a:r>
            <a:r>
              <a:rPr lang="de-CH" b="1" dirty="0" err="1" smtClean="0"/>
              <a:t>the</a:t>
            </a:r>
            <a:r>
              <a:rPr lang="de-CH" b="1" dirty="0" smtClean="0"/>
              <a:t> individual Chambers </a:t>
            </a:r>
            <a:r>
              <a:rPr lang="de-CH" b="1" dirty="0" err="1" smtClean="0"/>
              <a:t>services</a:t>
            </a:r>
            <a:r>
              <a:rPr lang="de-CH" b="1" dirty="0" smtClean="0"/>
              <a:t> to </a:t>
            </a:r>
            <a:r>
              <a:rPr lang="de-CH" b="1" dirty="0" err="1" smtClean="0"/>
              <a:t>the</a:t>
            </a:r>
            <a:r>
              <a:rPr lang="de-CH" b="1" dirty="0" smtClean="0"/>
              <a:t> Swiss Rules </a:t>
            </a:r>
            <a:r>
              <a:rPr lang="de-CH" b="1" dirty="0" err="1" smtClean="0"/>
              <a:t>of</a:t>
            </a:r>
            <a:r>
              <a:rPr lang="de-CH" b="1" dirty="0" smtClean="0"/>
              <a:t> International Arbitration</a:t>
            </a:r>
          </a:p>
          <a:p>
            <a:pPr marL="514350" lvl="1" indent="-514350" eaLnBrk="1" hangingPunct="1">
              <a:buFontTx/>
              <a:buAutoNum type="arabicPeriod"/>
            </a:pPr>
            <a:endParaRPr lang="de-CH" b="1" dirty="0"/>
          </a:p>
          <a:p>
            <a:pPr marL="457200" lvl="1" indent="-457200" eaLnBrk="1" hangingPunct="1"/>
            <a:r>
              <a:rPr lang="de-CH" sz="2400" dirty="0" smtClean="0"/>
              <a:t>More </a:t>
            </a:r>
            <a:r>
              <a:rPr lang="de-CH" sz="2400" dirty="0" err="1"/>
              <a:t>than</a:t>
            </a:r>
            <a:r>
              <a:rPr lang="de-CH" sz="2400" dirty="0"/>
              <a:t> 100 </a:t>
            </a:r>
            <a:r>
              <a:rPr lang="de-CH" sz="2400" dirty="0" err="1" smtClean="0"/>
              <a:t>years</a:t>
            </a:r>
            <a:r>
              <a:rPr lang="de-CH" sz="2400" dirty="0" smtClean="0"/>
              <a:t> </a:t>
            </a:r>
            <a:r>
              <a:rPr lang="de-CH" sz="2400" dirty="0" err="1" smtClean="0"/>
              <a:t>of</a:t>
            </a:r>
            <a:r>
              <a:rPr lang="de-CH" sz="2400" dirty="0" smtClean="0"/>
              <a:t> International arbitration </a:t>
            </a:r>
            <a:r>
              <a:rPr lang="de-CH" sz="2400" dirty="0" err="1" smtClean="0"/>
              <a:t>services</a:t>
            </a:r>
            <a:r>
              <a:rPr lang="de-CH" sz="2400" dirty="0" smtClean="0"/>
              <a:t> </a:t>
            </a:r>
            <a:r>
              <a:rPr lang="de-CH" sz="2400" dirty="0" err="1" smtClean="0"/>
              <a:t>by</a:t>
            </a:r>
            <a:r>
              <a:rPr lang="de-CH" sz="2400" dirty="0" smtClean="0"/>
              <a:t> </a:t>
            </a:r>
            <a:r>
              <a:rPr lang="de-CH" sz="2400" dirty="0" err="1" smtClean="0"/>
              <a:t>the</a:t>
            </a:r>
            <a:r>
              <a:rPr lang="de-CH" sz="2400" dirty="0" smtClean="0"/>
              <a:t> </a:t>
            </a:r>
            <a:r>
              <a:rPr lang="de-CH" sz="2400" dirty="0" err="1" smtClean="0"/>
              <a:t>various</a:t>
            </a:r>
            <a:r>
              <a:rPr lang="de-CH" sz="2400" dirty="0" smtClean="0"/>
              <a:t> Swiss Chambers </a:t>
            </a:r>
            <a:r>
              <a:rPr lang="de-CH" sz="2400" dirty="0" err="1" smtClean="0"/>
              <a:t>of</a:t>
            </a:r>
            <a:r>
              <a:rPr lang="de-CH" sz="2400" dirty="0" smtClean="0"/>
              <a:t> Commerce</a:t>
            </a:r>
          </a:p>
          <a:p>
            <a:pPr marL="457200" lvl="1" indent="-457200" eaLnBrk="1" hangingPunct="1"/>
            <a:r>
              <a:rPr lang="de-CH" sz="2400" dirty="0" smtClean="0"/>
              <a:t>The Swiss Rules </a:t>
            </a:r>
            <a:r>
              <a:rPr lang="de-CH" sz="2400" dirty="0" err="1" smtClean="0"/>
              <a:t>were</a:t>
            </a:r>
            <a:r>
              <a:rPr lang="de-CH" sz="2400" dirty="0" smtClean="0"/>
              <a:t> </a:t>
            </a:r>
            <a:r>
              <a:rPr lang="de-CH" sz="2400" dirty="0" err="1" smtClean="0"/>
              <a:t>unified</a:t>
            </a:r>
            <a:r>
              <a:rPr lang="de-CH" sz="2400" dirty="0" smtClean="0"/>
              <a:t> in 2004</a:t>
            </a:r>
          </a:p>
          <a:p>
            <a:pPr marL="457200" lvl="1" indent="-457200" eaLnBrk="1" hangingPunct="1"/>
            <a:r>
              <a:rPr lang="de-CH" sz="2400" dirty="0" err="1" smtClean="0"/>
              <a:t>Revised</a:t>
            </a:r>
            <a:r>
              <a:rPr lang="de-CH" sz="2400" dirty="0" smtClean="0"/>
              <a:t> in 2012</a:t>
            </a:r>
          </a:p>
          <a:p>
            <a:pPr marL="457200" lvl="1" indent="-457200" eaLnBrk="1" hangingPunct="1"/>
            <a:r>
              <a:rPr lang="de-CH" sz="2400" dirty="0" smtClean="0"/>
              <a:t>New </a:t>
            </a:r>
            <a:r>
              <a:rPr lang="de-CH" sz="2400" dirty="0" err="1" smtClean="0"/>
              <a:t>name</a:t>
            </a:r>
            <a:r>
              <a:rPr lang="de-CH" sz="2400" dirty="0" smtClean="0"/>
              <a:t> </a:t>
            </a:r>
            <a:r>
              <a:rPr lang="de-CH" sz="2400" dirty="0" err="1" smtClean="0"/>
              <a:t>since</a:t>
            </a:r>
            <a:r>
              <a:rPr lang="de-CH" sz="2400" dirty="0" smtClean="0"/>
              <a:t> 2012: Swiss Chambers‘ Arbitration Institution (SCAI)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25E9E-4B49-4728-91B0-EA49F71E92CE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552" y="2465512"/>
            <a:ext cx="8229600" cy="3699792"/>
          </a:xfrm>
        </p:spPr>
        <p:txBody>
          <a:bodyPr/>
          <a:lstStyle/>
          <a:p>
            <a:pPr marL="514350" lvl="1" indent="-514350" eaLnBrk="1" hangingPunct="1">
              <a:buNone/>
            </a:pPr>
            <a:r>
              <a:rPr lang="de-CH" b="1" dirty="0" smtClean="0"/>
              <a:t>Organisation of </a:t>
            </a:r>
            <a:r>
              <a:rPr lang="de-CH" b="1" dirty="0" err="1" smtClean="0"/>
              <a:t>the</a:t>
            </a:r>
            <a:r>
              <a:rPr lang="de-CH" b="1" dirty="0" smtClean="0"/>
              <a:t> Institution</a:t>
            </a:r>
          </a:p>
          <a:p>
            <a:pPr marL="514350" lvl="1" indent="-514350" eaLnBrk="1" hangingPunct="1">
              <a:buNone/>
            </a:pPr>
            <a:endParaRPr lang="de-CH" sz="2400" dirty="0" smtClean="0"/>
          </a:p>
          <a:p>
            <a:pPr marL="514350" lvl="1" indent="-514350" eaLnBrk="1" hangingPunct="1"/>
            <a:r>
              <a:rPr lang="de-CH" sz="2400" dirty="0" err="1" smtClean="0"/>
              <a:t>Association</a:t>
            </a:r>
            <a:r>
              <a:rPr lang="de-CH" sz="2400" dirty="0" smtClean="0"/>
              <a:t> </a:t>
            </a:r>
            <a:r>
              <a:rPr lang="de-CH" sz="2400" dirty="0" err="1" smtClean="0"/>
              <a:t>of</a:t>
            </a:r>
            <a:r>
              <a:rPr lang="de-CH" sz="2400" dirty="0"/>
              <a:t> </a:t>
            </a:r>
            <a:r>
              <a:rPr lang="de-CH" sz="2400" dirty="0" smtClean="0"/>
              <a:t>7 Swiss Chambers </a:t>
            </a:r>
            <a:r>
              <a:rPr lang="de-CH" sz="2400" dirty="0" err="1" smtClean="0"/>
              <a:t>of</a:t>
            </a:r>
            <a:r>
              <a:rPr lang="de-CH" sz="2400" dirty="0" smtClean="0"/>
              <a:t> Commerce </a:t>
            </a:r>
          </a:p>
          <a:p>
            <a:pPr marL="514350" lvl="1" indent="-514350" eaLnBrk="1" hangingPunct="1"/>
            <a:r>
              <a:rPr lang="de-CH" sz="2400" dirty="0" smtClean="0"/>
              <a:t>Board (</a:t>
            </a:r>
            <a:r>
              <a:rPr lang="de-CH" sz="2400" dirty="0" err="1" smtClean="0"/>
              <a:t>President</a:t>
            </a:r>
            <a:r>
              <a:rPr lang="de-CH" sz="2400" dirty="0" smtClean="0"/>
              <a:t>: Jacques </a:t>
            </a:r>
            <a:r>
              <a:rPr lang="de-CH" sz="2400" dirty="0" err="1" smtClean="0"/>
              <a:t>Jeannerat</a:t>
            </a:r>
            <a:r>
              <a:rPr lang="de-CH" sz="2400" dirty="0" smtClean="0"/>
              <a:t>)</a:t>
            </a:r>
          </a:p>
          <a:p>
            <a:pPr marL="514350" lvl="1" indent="-514350" eaLnBrk="1" hangingPunct="1"/>
            <a:r>
              <a:rPr lang="de-CH" sz="2400" dirty="0" smtClean="0"/>
              <a:t>Arbitration Court (Chairman: Philipp </a:t>
            </a:r>
            <a:r>
              <a:rPr lang="de-CH" sz="2400" dirty="0" err="1" smtClean="0"/>
              <a:t>Habegger</a:t>
            </a:r>
            <a:r>
              <a:rPr lang="de-CH" sz="2400" dirty="0" smtClean="0"/>
              <a:t>)</a:t>
            </a:r>
          </a:p>
          <a:p>
            <a:pPr marL="514350" lvl="1" indent="-514350" eaLnBrk="1" hangingPunct="1"/>
            <a:r>
              <a:rPr lang="de-CH" sz="2400" dirty="0" err="1" smtClean="0"/>
              <a:t>Secretariat</a:t>
            </a:r>
            <a:r>
              <a:rPr lang="de-CH" sz="2400" dirty="0" smtClean="0"/>
              <a:t> </a:t>
            </a:r>
            <a:r>
              <a:rPr lang="de-CH" sz="2400" dirty="0" err="1" smtClean="0"/>
              <a:t>of</a:t>
            </a:r>
            <a:r>
              <a:rPr lang="de-CH" sz="2400" dirty="0" smtClean="0"/>
              <a:t> </a:t>
            </a:r>
            <a:r>
              <a:rPr lang="de-CH" sz="2400" dirty="0" err="1" smtClean="0"/>
              <a:t>the</a:t>
            </a:r>
            <a:r>
              <a:rPr lang="de-CH" sz="2400" dirty="0" smtClean="0"/>
              <a:t> Court </a:t>
            </a:r>
            <a:endParaRPr lang="de-CH" sz="2400" dirty="0"/>
          </a:p>
          <a:p>
            <a:pPr marL="514350" lvl="1" indent="-514350" eaLnBrk="1" hangingPunct="1"/>
            <a:r>
              <a:rPr lang="de-CH" sz="2400" dirty="0" smtClean="0"/>
              <a:t>Executive </a:t>
            </a:r>
            <a:r>
              <a:rPr lang="de-CH" sz="2400" dirty="0" err="1"/>
              <a:t>Director</a:t>
            </a:r>
            <a:r>
              <a:rPr lang="de-CH" sz="2400" dirty="0"/>
              <a:t> &amp; General </a:t>
            </a:r>
            <a:r>
              <a:rPr lang="de-CH" sz="2400" dirty="0" err="1"/>
              <a:t>Counsel</a:t>
            </a:r>
            <a:r>
              <a:rPr lang="de-CH" sz="2400" dirty="0"/>
              <a:t> (Caroline Ming)</a:t>
            </a:r>
          </a:p>
          <a:p>
            <a:pPr marL="514350" lvl="1" indent="-514350" eaLnBrk="1" hangingPunct="1">
              <a:buNone/>
            </a:pPr>
            <a:endParaRPr lang="de-CH" sz="24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25E9E-4B49-4728-91B0-EA49F71E92CE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bgerundetes Rechteck 19"/>
          <p:cNvSpPr/>
          <p:nvPr/>
        </p:nvSpPr>
        <p:spPr>
          <a:xfrm>
            <a:off x="827584" y="2852936"/>
            <a:ext cx="4248472" cy="3384376"/>
          </a:xfrm>
          <a:prstGeom prst="roundRect">
            <a:avLst/>
          </a:prstGeom>
          <a:solidFill>
            <a:schemeClr val="accent2">
              <a:lumMod val="40000"/>
              <a:lumOff val="60000"/>
              <a:alpha val="2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Secretariat</a:t>
            </a:r>
            <a:endParaRPr lang="de-CH" sz="2000" b="1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868144" y="2564904"/>
            <a:ext cx="295232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endParaRPr lang="en-US" sz="1600" dirty="0" smtClean="0"/>
          </a:p>
          <a:p>
            <a:r>
              <a:rPr lang="en-US" sz="1600" dirty="0" smtClean="0"/>
              <a:t>27 Court Members (highly specialized </a:t>
            </a:r>
            <a:r>
              <a:rPr lang="en-US" sz="1600" dirty="0"/>
              <a:t>a</a:t>
            </a:r>
            <a:r>
              <a:rPr lang="en-US" sz="1600" dirty="0" smtClean="0"/>
              <a:t>rbitration practitioners)</a:t>
            </a:r>
          </a:p>
          <a:p>
            <a:endParaRPr lang="en-US" sz="1600" dirty="0"/>
          </a:p>
          <a:p>
            <a:r>
              <a:rPr lang="en-US" sz="1600" dirty="0" smtClean="0"/>
              <a:t>A Special Committee of 9 Court Members </a:t>
            </a:r>
          </a:p>
          <a:p>
            <a:endParaRPr lang="en-US" sz="1600" dirty="0" smtClean="0"/>
          </a:p>
          <a:p>
            <a:r>
              <a:rPr lang="en-US" sz="1600" dirty="0"/>
              <a:t>The Court’s Secretariat </a:t>
            </a:r>
            <a:r>
              <a:rPr lang="en-US" sz="1600" dirty="0" smtClean="0"/>
              <a:t>with </a:t>
            </a:r>
            <a:r>
              <a:rPr lang="en-US" sz="1600" dirty="0"/>
              <a:t>offices in seven Swiss cities</a:t>
            </a:r>
          </a:p>
          <a:p>
            <a:endParaRPr lang="en-US" sz="1600" dirty="0" smtClean="0"/>
          </a:p>
          <a:p>
            <a:endParaRPr lang="en-US" sz="1600" dirty="0"/>
          </a:p>
        </p:txBody>
      </p:sp>
      <p:sp>
        <p:nvSpPr>
          <p:cNvPr id="18" name="Ellipse 17"/>
          <p:cNvSpPr/>
          <p:nvPr/>
        </p:nvSpPr>
        <p:spPr>
          <a:xfrm>
            <a:off x="1763688" y="3429000"/>
            <a:ext cx="2448272" cy="1728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Arbitration Court</a:t>
            </a:r>
            <a:endParaRPr lang="de-CH" sz="2000" b="1" dirty="0">
              <a:solidFill>
                <a:schemeClr val="tx1"/>
              </a:solidFill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968869" y="4209250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Basel</a:t>
            </a:r>
            <a:endParaRPr lang="de-CH" dirty="0"/>
          </a:p>
        </p:txBody>
      </p:sp>
      <p:sp>
        <p:nvSpPr>
          <p:cNvPr id="22" name="Textfeld 21"/>
          <p:cNvSpPr txBox="1"/>
          <p:nvPr/>
        </p:nvSpPr>
        <p:spPr>
          <a:xfrm>
            <a:off x="4289557" y="4209250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Berne</a:t>
            </a:r>
            <a:endParaRPr lang="de-CH" dirty="0"/>
          </a:p>
        </p:txBody>
      </p:sp>
      <p:sp>
        <p:nvSpPr>
          <p:cNvPr id="23" name="Textfeld 22"/>
          <p:cNvSpPr txBox="1"/>
          <p:nvPr/>
        </p:nvSpPr>
        <p:spPr>
          <a:xfrm>
            <a:off x="4112525" y="3438239"/>
            <a:ext cx="893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Geneva</a:t>
            </a:r>
            <a:endParaRPr lang="de-CH" dirty="0"/>
          </a:p>
        </p:txBody>
      </p:sp>
      <p:sp>
        <p:nvSpPr>
          <p:cNvPr id="24" name="Textfeld 23"/>
          <p:cNvSpPr txBox="1"/>
          <p:nvPr/>
        </p:nvSpPr>
        <p:spPr>
          <a:xfrm>
            <a:off x="2411760" y="5445224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Lausanne</a:t>
            </a:r>
            <a:endParaRPr lang="de-CH" dirty="0"/>
          </a:p>
        </p:txBody>
      </p:sp>
      <p:sp>
        <p:nvSpPr>
          <p:cNvPr id="25" name="Textfeld 24"/>
          <p:cNvSpPr txBox="1"/>
          <p:nvPr/>
        </p:nvSpPr>
        <p:spPr>
          <a:xfrm>
            <a:off x="1007832" y="5070523"/>
            <a:ext cx="863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Lugano</a:t>
            </a:r>
            <a:endParaRPr lang="de-CH" dirty="0"/>
          </a:p>
        </p:txBody>
      </p:sp>
      <p:sp>
        <p:nvSpPr>
          <p:cNvPr id="26" name="Textfeld 25"/>
          <p:cNvSpPr txBox="1"/>
          <p:nvPr/>
        </p:nvSpPr>
        <p:spPr>
          <a:xfrm>
            <a:off x="3864124" y="5049505"/>
            <a:ext cx="1141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Neuchâtel</a:t>
            </a:r>
            <a:endParaRPr lang="de-CH" dirty="0"/>
          </a:p>
        </p:txBody>
      </p:sp>
      <p:sp>
        <p:nvSpPr>
          <p:cNvPr id="27" name="Textfeld 26"/>
          <p:cNvSpPr txBox="1"/>
          <p:nvPr/>
        </p:nvSpPr>
        <p:spPr>
          <a:xfrm>
            <a:off x="997710" y="3411132"/>
            <a:ext cx="766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Zurich</a:t>
            </a:r>
            <a:endParaRPr lang="de-CH" dirty="0"/>
          </a:p>
        </p:txBody>
      </p:sp>
      <p:sp>
        <p:nvSpPr>
          <p:cNvPr id="28" name="Textfeld 27"/>
          <p:cNvSpPr txBox="1"/>
          <p:nvPr/>
        </p:nvSpPr>
        <p:spPr>
          <a:xfrm>
            <a:off x="827584" y="2060848"/>
            <a:ext cx="38053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 smtClean="0"/>
              <a:t>The Arbitration Court</a:t>
            </a:r>
            <a:endParaRPr lang="de-CH" sz="2800" b="1" dirty="0"/>
          </a:p>
        </p:txBody>
      </p:sp>
      <p:sp>
        <p:nvSpPr>
          <p:cNvPr id="2" name="Rectangle 1"/>
          <p:cNvSpPr/>
          <p:nvPr/>
        </p:nvSpPr>
        <p:spPr>
          <a:xfrm>
            <a:off x="2375756" y="4725144"/>
            <a:ext cx="12241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100" dirty="0" err="1">
                <a:solidFill>
                  <a:schemeClr val="tx1"/>
                </a:solidFill>
                <a:latin typeface="Arial" charset="0"/>
              </a:rPr>
              <a:t>Special</a:t>
            </a:r>
            <a:r>
              <a:rPr lang="fr-CH" sz="110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CH" sz="1100" dirty="0" err="1">
                <a:solidFill>
                  <a:schemeClr val="tx1"/>
                </a:solidFill>
                <a:latin typeface="Arial" charset="0"/>
              </a:rPr>
              <a:t>Committee</a:t>
            </a:r>
            <a:endParaRPr lang="fr-CH" sz="11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25E9E-4B49-4728-91B0-EA49F71E92CE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/>
            <a:endParaRPr lang="de-CH" sz="2400" dirty="0" smtClean="0"/>
          </a:p>
          <a:p>
            <a:pPr marL="0" lvl="1" indent="0" eaLnBrk="1" hangingPunct="1">
              <a:buNone/>
            </a:pPr>
            <a:r>
              <a:rPr lang="de-CH" b="1" dirty="0" smtClean="0"/>
              <a:t>Case Administration I</a:t>
            </a:r>
            <a:endParaRPr lang="de-CH" dirty="0" smtClean="0"/>
          </a:p>
          <a:p>
            <a:pPr marL="342900" lvl="1" indent="-342900" eaLnBrk="1" hangingPunct="1"/>
            <a:endParaRPr lang="de-CH" sz="2400" dirty="0" smtClean="0"/>
          </a:p>
          <a:p>
            <a:pPr marL="342900" lvl="1" indent="-342900" eaLnBrk="1" hangingPunct="1"/>
            <a:r>
              <a:rPr lang="de-CH" sz="2400" dirty="0" err="1" smtClean="0"/>
              <a:t>For</a:t>
            </a:r>
            <a:r>
              <a:rPr lang="de-CH" sz="2400" dirty="0" smtClean="0"/>
              <a:t> </a:t>
            </a:r>
            <a:r>
              <a:rPr lang="de-CH" sz="2400" dirty="0" err="1" smtClean="0"/>
              <a:t>each</a:t>
            </a:r>
            <a:r>
              <a:rPr lang="de-CH" sz="2400" dirty="0" smtClean="0"/>
              <a:t> </a:t>
            </a:r>
            <a:r>
              <a:rPr lang="de-CH" sz="2400" dirty="0" err="1" smtClean="0"/>
              <a:t>case</a:t>
            </a:r>
            <a:r>
              <a:rPr lang="de-CH" sz="2400" dirty="0" smtClean="0"/>
              <a:t>: A Case Administration </a:t>
            </a:r>
            <a:r>
              <a:rPr lang="de-CH" sz="2400" dirty="0" err="1" smtClean="0"/>
              <a:t>Committee</a:t>
            </a:r>
            <a:endParaRPr lang="de-CH" sz="2400" dirty="0"/>
          </a:p>
          <a:p>
            <a:pPr marL="342900" lvl="1" indent="-342900" eaLnBrk="1" hangingPunct="1"/>
            <a:r>
              <a:rPr lang="de-CH" sz="2400" dirty="0" smtClean="0"/>
              <a:t>A Special </a:t>
            </a:r>
            <a:r>
              <a:rPr lang="de-CH" sz="2400" dirty="0" err="1" smtClean="0"/>
              <a:t>Committee</a:t>
            </a:r>
            <a:r>
              <a:rPr lang="de-CH" sz="2400" dirty="0"/>
              <a:t> </a:t>
            </a:r>
            <a:r>
              <a:rPr lang="de-CH" sz="2400" dirty="0" err="1" smtClean="0"/>
              <a:t>for</a:t>
            </a:r>
            <a:endParaRPr lang="de-CH" sz="2400" dirty="0" smtClean="0"/>
          </a:p>
          <a:p>
            <a:pPr marL="857250" lvl="2" indent="-457200" eaLnBrk="1" hangingPunct="1">
              <a:buFont typeface="Arial" pitchFamily="34" charset="0"/>
              <a:buChar char="•"/>
            </a:pPr>
            <a:r>
              <a:rPr lang="de-CH" sz="2000" dirty="0" err="1" smtClean="0"/>
              <a:t>Consolidation</a:t>
            </a:r>
            <a:r>
              <a:rPr lang="de-CH" sz="2000" dirty="0" smtClean="0"/>
              <a:t> of </a:t>
            </a:r>
            <a:r>
              <a:rPr lang="de-CH" sz="2000" dirty="0" err="1" smtClean="0"/>
              <a:t>cases</a:t>
            </a:r>
            <a:r>
              <a:rPr lang="de-CH" sz="2000" dirty="0" smtClean="0"/>
              <a:t> (Art. 4.1)</a:t>
            </a:r>
          </a:p>
          <a:p>
            <a:pPr marL="857250" lvl="2" indent="-457200" eaLnBrk="1" hangingPunct="1">
              <a:buFont typeface="Arial" pitchFamily="34" charset="0"/>
              <a:buChar char="•"/>
            </a:pPr>
            <a:r>
              <a:rPr lang="de-CH" sz="2000" dirty="0" err="1" smtClean="0"/>
              <a:t>Failure</a:t>
            </a:r>
            <a:r>
              <a:rPr lang="de-CH" sz="2000" dirty="0" smtClean="0"/>
              <a:t> in </a:t>
            </a:r>
            <a:r>
              <a:rPr lang="de-CH" sz="2000" dirty="0" err="1" smtClean="0"/>
              <a:t>the</a:t>
            </a:r>
            <a:r>
              <a:rPr lang="de-CH" sz="2000" dirty="0" smtClean="0"/>
              <a:t> </a:t>
            </a:r>
            <a:r>
              <a:rPr lang="de-CH" sz="2000" dirty="0" err="1" smtClean="0"/>
              <a:t>constitution</a:t>
            </a:r>
            <a:r>
              <a:rPr lang="de-CH" sz="2000" dirty="0" smtClean="0"/>
              <a:t> of a </a:t>
            </a:r>
            <a:r>
              <a:rPr lang="de-CH" sz="2000" dirty="0" err="1" smtClean="0"/>
              <a:t>tribunal</a:t>
            </a:r>
            <a:r>
              <a:rPr lang="de-CH" sz="2000" dirty="0" smtClean="0"/>
              <a:t> (Art. 5(3))</a:t>
            </a:r>
          </a:p>
          <a:p>
            <a:pPr marL="857250" lvl="2" indent="-457200" eaLnBrk="1" hangingPunct="1">
              <a:buFont typeface="Arial" pitchFamily="34" charset="0"/>
              <a:buChar char="•"/>
            </a:pPr>
            <a:r>
              <a:rPr lang="de-CH" sz="2000" dirty="0" err="1" smtClean="0"/>
              <a:t>Challenge</a:t>
            </a:r>
            <a:r>
              <a:rPr lang="de-CH" sz="2000" dirty="0" smtClean="0"/>
              <a:t> of an </a:t>
            </a:r>
            <a:r>
              <a:rPr lang="de-CH" sz="2000" dirty="0" err="1" smtClean="0"/>
              <a:t>arbitrator</a:t>
            </a:r>
            <a:r>
              <a:rPr lang="de-CH" sz="2000" dirty="0" smtClean="0"/>
              <a:t> (Art. 11)</a:t>
            </a:r>
          </a:p>
          <a:p>
            <a:pPr marL="857250" lvl="2" indent="-457200" eaLnBrk="1" hangingPunct="1">
              <a:buFont typeface="Arial" pitchFamily="34" charset="0"/>
              <a:buChar char="•"/>
            </a:pPr>
            <a:r>
              <a:rPr lang="de-CH" sz="2000" dirty="0" smtClean="0"/>
              <a:t>Removal of an </a:t>
            </a:r>
            <a:r>
              <a:rPr lang="de-CH" sz="2000" dirty="0" err="1" smtClean="0"/>
              <a:t>arbitrator</a:t>
            </a:r>
            <a:r>
              <a:rPr lang="de-CH" sz="2000" dirty="0" smtClean="0"/>
              <a:t> (Art. 12)</a:t>
            </a:r>
          </a:p>
          <a:p>
            <a:pPr marL="857250" lvl="2" indent="-457200" eaLnBrk="1" hangingPunct="1">
              <a:buFont typeface="Arial" pitchFamily="34" charset="0"/>
              <a:buChar char="•"/>
            </a:pPr>
            <a:r>
              <a:rPr lang="de-CH" sz="2000" dirty="0" err="1" smtClean="0"/>
              <a:t>Replacement</a:t>
            </a:r>
            <a:r>
              <a:rPr lang="de-CH" sz="2000" dirty="0" smtClean="0"/>
              <a:t> of an </a:t>
            </a:r>
            <a:r>
              <a:rPr lang="de-CH" sz="2000" dirty="0" err="1" smtClean="0"/>
              <a:t>arbitrator</a:t>
            </a:r>
            <a:r>
              <a:rPr lang="de-CH" sz="2000" dirty="0" smtClean="0"/>
              <a:t> (Art 13(2))</a:t>
            </a:r>
          </a:p>
          <a:p>
            <a:pPr marL="857250" lvl="2" indent="-457200" eaLnBrk="1" hangingPunct="1">
              <a:buFont typeface="Arial" pitchFamily="34" charset="0"/>
              <a:buChar char="•"/>
            </a:pPr>
            <a:r>
              <a:rPr lang="de-CH" sz="2000" dirty="0" smtClean="0"/>
              <a:t>Seat of </a:t>
            </a:r>
            <a:r>
              <a:rPr lang="de-CH" sz="2000" dirty="0" err="1" smtClean="0"/>
              <a:t>the</a:t>
            </a:r>
            <a:r>
              <a:rPr lang="de-CH" sz="2000" dirty="0" smtClean="0"/>
              <a:t> arbitration (Art. 16)</a:t>
            </a:r>
            <a:endParaRPr lang="de-CH" sz="2000" dirty="0"/>
          </a:p>
          <a:p>
            <a:pPr marL="342900" lvl="1" indent="-342900" eaLnBrk="1" hangingPunct="1"/>
            <a:endParaRPr lang="de-CH" sz="2400" dirty="0"/>
          </a:p>
          <a:p>
            <a:endParaRPr lang="de-CH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25E9E-4B49-4728-91B0-EA49F71E92CE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377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/>
            <a:endParaRPr lang="de-CH" sz="2400" dirty="0" smtClean="0"/>
          </a:p>
          <a:p>
            <a:pPr marL="0" lvl="1" indent="0" eaLnBrk="1" hangingPunct="1">
              <a:buNone/>
            </a:pPr>
            <a:r>
              <a:rPr lang="de-CH" b="1" dirty="0" smtClean="0"/>
              <a:t>Case Administration II</a:t>
            </a:r>
            <a:endParaRPr lang="de-CH" dirty="0" smtClean="0"/>
          </a:p>
          <a:p>
            <a:pPr marL="342900" lvl="1" indent="-342900" eaLnBrk="1" hangingPunct="1"/>
            <a:endParaRPr lang="de-CH" sz="2400" dirty="0" smtClean="0"/>
          </a:p>
          <a:p>
            <a:pPr marL="342900" lvl="1" indent="-342900" eaLnBrk="1" hangingPunct="1"/>
            <a:r>
              <a:rPr lang="de-CH" sz="2400" dirty="0" err="1" smtClean="0"/>
              <a:t>For</a:t>
            </a:r>
            <a:r>
              <a:rPr lang="de-CH" sz="2400" dirty="0" smtClean="0"/>
              <a:t> Emergency Relief </a:t>
            </a:r>
            <a:r>
              <a:rPr lang="de-CH" sz="2400" dirty="0" err="1" smtClean="0"/>
              <a:t>cases</a:t>
            </a:r>
            <a:r>
              <a:rPr lang="de-CH" sz="2400" dirty="0" smtClean="0"/>
              <a:t>, </a:t>
            </a:r>
            <a:r>
              <a:rPr lang="de-CH" sz="2400" dirty="0" err="1" smtClean="0"/>
              <a:t>the</a:t>
            </a:r>
            <a:r>
              <a:rPr lang="de-CH" sz="2400" dirty="0" smtClean="0"/>
              <a:t> Chairman of </a:t>
            </a:r>
            <a:r>
              <a:rPr lang="de-CH" sz="2400" dirty="0" err="1" smtClean="0"/>
              <a:t>the</a:t>
            </a:r>
            <a:r>
              <a:rPr lang="de-CH" sz="2400" dirty="0" smtClean="0"/>
              <a:t> Court </a:t>
            </a:r>
            <a:r>
              <a:rPr lang="de-CH" sz="2400" dirty="0" err="1" smtClean="0"/>
              <a:t>renders</a:t>
            </a:r>
            <a:r>
              <a:rPr lang="de-CH" sz="2400" dirty="0" smtClean="0"/>
              <a:t> </a:t>
            </a:r>
            <a:r>
              <a:rPr lang="de-CH" sz="2400" dirty="0" err="1" smtClean="0"/>
              <a:t>decisions</a:t>
            </a:r>
            <a:r>
              <a:rPr lang="de-CH" sz="2400" dirty="0" smtClean="0"/>
              <a:t> on </a:t>
            </a:r>
          </a:p>
          <a:p>
            <a:pPr marL="342900" lvl="1" indent="-342900" eaLnBrk="1" hangingPunct="1"/>
            <a:endParaRPr lang="de-CH" sz="2400" dirty="0" smtClean="0"/>
          </a:p>
          <a:p>
            <a:pPr marL="857250" lvl="2" indent="-457200" eaLnBrk="1" hangingPunct="1">
              <a:buFont typeface="Arial" pitchFamily="34" charset="0"/>
              <a:buChar char="•"/>
            </a:pPr>
            <a:r>
              <a:rPr lang="de-CH" sz="2000" dirty="0" err="1" smtClean="0"/>
              <a:t>Confirmation</a:t>
            </a:r>
            <a:r>
              <a:rPr lang="de-CH" sz="2000" dirty="0" smtClean="0"/>
              <a:t> of </a:t>
            </a:r>
            <a:r>
              <a:rPr lang="de-CH" sz="2000" dirty="0" err="1" smtClean="0"/>
              <a:t>Emergency</a:t>
            </a:r>
            <a:r>
              <a:rPr lang="de-CH" sz="2000" dirty="0" smtClean="0"/>
              <a:t> </a:t>
            </a:r>
            <a:r>
              <a:rPr lang="de-CH" sz="2000" dirty="0" err="1" smtClean="0"/>
              <a:t>Arbitrator</a:t>
            </a:r>
            <a:r>
              <a:rPr lang="de-CH" sz="2000" dirty="0" smtClean="0"/>
              <a:t> (Art. 43(2))</a:t>
            </a:r>
          </a:p>
          <a:p>
            <a:pPr marL="857250" lvl="2" indent="-457200" eaLnBrk="1" hangingPunct="1">
              <a:buFont typeface="Arial" pitchFamily="34" charset="0"/>
              <a:buChar char="•"/>
            </a:pPr>
            <a:r>
              <a:rPr lang="de-CH" sz="2000" dirty="0" err="1" smtClean="0"/>
              <a:t>Challenge</a:t>
            </a:r>
            <a:r>
              <a:rPr lang="de-CH" sz="2000" dirty="0" smtClean="0"/>
              <a:t> of an </a:t>
            </a:r>
            <a:r>
              <a:rPr lang="de-CH" sz="2000" dirty="0" err="1" smtClean="0"/>
              <a:t>arbitrator</a:t>
            </a:r>
            <a:r>
              <a:rPr lang="de-CH" sz="2000" dirty="0" smtClean="0"/>
              <a:t> (Art. 43(4))</a:t>
            </a:r>
          </a:p>
          <a:p>
            <a:pPr marL="857250" lvl="2" indent="-457200" eaLnBrk="1" hangingPunct="1">
              <a:buFont typeface="Arial" pitchFamily="34" charset="0"/>
              <a:buChar char="•"/>
            </a:pPr>
            <a:r>
              <a:rPr lang="de-CH" sz="2000" dirty="0" smtClean="0"/>
              <a:t>Removal of an </a:t>
            </a:r>
            <a:r>
              <a:rPr lang="de-CH" sz="2000" dirty="0" err="1" smtClean="0"/>
              <a:t>arbitrator</a:t>
            </a:r>
            <a:r>
              <a:rPr lang="de-CH" sz="2000" dirty="0" smtClean="0"/>
              <a:t> (Art. 43(4))</a:t>
            </a:r>
          </a:p>
          <a:p>
            <a:pPr marL="857250" lvl="2" indent="-457200" eaLnBrk="1" hangingPunct="1">
              <a:buFont typeface="Arial" pitchFamily="34" charset="0"/>
              <a:buChar char="•"/>
            </a:pPr>
            <a:r>
              <a:rPr lang="de-CH" sz="2000" dirty="0" smtClean="0"/>
              <a:t>Seat of </a:t>
            </a:r>
            <a:r>
              <a:rPr lang="de-CH" sz="2000" dirty="0" err="1" smtClean="0"/>
              <a:t>the</a:t>
            </a:r>
            <a:r>
              <a:rPr lang="de-CH" sz="2000" dirty="0" smtClean="0"/>
              <a:t> arbitration (Art. 43(5))</a:t>
            </a:r>
            <a:endParaRPr lang="de-CH" sz="2000" dirty="0"/>
          </a:p>
          <a:p>
            <a:pPr marL="342900" lvl="1" indent="-342900" eaLnBrk="1" hangingPunct="1"/>
            <a:endParaRPr lang="de-CH" sz="2400" dirty="0"/>
          </a:p>
          <a:p>
            <a:endParaRPr lang="de-CH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25E9E-4B49-4728-91B0-EA49F71E92CE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377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38150" y="1773238"/>
            <a:ext cx="8229600" cy="4394200"/>
          </a:xfrm>
        </p:spPr>
        <p:txBody>
          <a:bodyPr/>
          <a:lstStyle/>
          <a:p>
            <a:pPr marL="0" lvl="1" indent="0" eaLnBrk="1" hangingPunct="1">
              <a:buFontTx/>
              <a:buNone/>
            </a:pPr>
            <a:endParaRPr lang="de-CH" sz="2400" b="1" dirty="0" smtClean="0"/>
          </a:p>
          <a:p>
            <a:pPr marL="0" lvl="1" indent="0" eaLnBrk="1" hangingPunct="1">
              <a:buFontTx/>
              <a:buNone/>
            </a:pPr>
            <a:r>
              <a:rPr lang="de-CH" b="1" dirty="0" err="1" smtClean="0"/>
              <a:t>Secretariat</a:t>
            </a:r>
            <a:endParaRPr lang="de-CH" b="1" dirty="0" smtClean="0"/>
          </a:p>
          <a:p>
            <a:pPr marL="342900" lvl="1" indent="-342900" eaLnBrk="1" hangingPunct="1"/>
            <a:endParaRPr lang="de-CH" sz="2400" dirty="0" smtClean="0"/>
          </a:p>
          <a:p>
            <a:pPr marL="342900" lvl="1" indent="-342900" eaLnBrk="1" hangingPunct="1"/>
            <a:r>
              <a:rPr lang="de-CH" sz="2400" dirty="0" smtClean="0"/>
              <a:t>Secretariat </a:t>
            </a:r>
            <a:r>
              <a:rPr lang="de-CH" sz="2400" dirty="0" err="1" smtClean="0"/>
              <a:t>with</a:t>
            </a:r>
            <a:r>
              <a:rPr lang="de-CH" sz="2400" dirty="0" smtClean="0"/>
              <a:t> </a:t>
            </a:r>
            <a:r>
              <a:rPr lang="de-CH" sz="2400" dirty="0" err="1" smtClean="0"/>
              <a:t>offices</a:t>
            </a:r>
            <a:r>
              <a:rPr lang="de-CH" sz="2400" dirty="0" smtClean="0"/>
              <a:t> in </a:t>
            </a:r>
            <a:r>
              <a:rPr lang="de-CH" sz="2400" dirty="0" err="1" smtClean="0"/>
              <a:t>seven</a:t>
            </a:r>
            <a:r>
              <a:rPr lang="de-CH" sz="2400" dirty="0" smtClean="0"/>
              <a:t> Swiss </a:t>
            </a:r>
            <a:r>
              <a:rPr lang="de-CH" sz="2400" dirty="0" err="1" smtClean="0"/>
              <a:t>cities</a:t>
            </a:r>
            <a:endParaRPr lang="de-CH" sz="2400" dirty="0" smtClean="0"/>
          </a:p>
          <a:p>
            <a:pPr marL="342900" lvl="1" indent="-342900" eaLnBrk="1" hangingPunct="1"/>
            <a:r>
              <a:rPr lang="de-CH" sz="2400" dirty="0" err="1" smtClean="0"/>
              <a:t>Case</a:t>
            </a:r>
            <a:r>
              <a:rPr lang="de-CH" sz="2400" dirty="0" smtClean="0"/>
              <a:t> </a:t>
            </a:r>
            <a:r>
              <a:rPr lang="de-CH" sz="2400" dirty="0" err="1" smtClean="0"/>
              <a:t>administration</a:t>
            </a:r>
            <a:r>
              <a:rPr lang="de-CH" sz="2400" dirty="0" smtClean="0"/>
              <a:t> in English, German, French and </a:t>
            </a:r>
            <a:r>
              <a:rPr lang="de-CH" sz="2400" dirty="0" err="1" smtClean="0"/>
              <a:t>Italian</a:t>
            </a:r>
            <a:endParaRPr lang="de-CH" sz="2400" dirty="0" smtClean="0"/>
          </a:p>
          <a:p>
            <a:pPr marL="342900" lvl="1" indent="-342900" eaLnBrk="1" hangingPunct="1"/>
            <a:r>
              <a:rPr lang="de-CH" sz="2400" dirty="0" err="1" smtClean="0"/>
              <a:t>Cost</a:t>
            </a:r>
            <a:r>
              <a:rPr lang="de-CH" sz="2400" dirty="0" smtClean="0"/>
              <a:t> Control</a:t>
            </a:r>
          </a:p>
          <a:p>
            <a:pPr marL="342900" lvl="1" indent="-342900" eaLnBrk="1" hangingPunct="1"/>
            <a:r>
              <a:rPr lang="de-CH" sz="2400" dirty="0" err="1" smtClean="0"/>
              <a:t>No</a:t>
            </a:r>
            <a:r>
              <a:rPr lang="de-CH" sz="2400" dirty="0" smtClean="0"/>
              <a:t> </a:t>
            </a:r>
            <a:r>
              <a:rPr lang="de-CH" sz="2400" dirty="0" err="1" smtClean="0"/>
              <a:t>scrutiny</a:t>
            </a:r>
            <a:r>
              <a:rPr lang="de-CH" sz="2400" dirty="0" smtClean="0"/>
              <a:t> of Award</a:t>
            </a:r>
          </a:p>
          <a:p>
            <a:pPr marL="342900" lvl="1" indent="-342900" eaLnBrk="1" hangingPunct="1"/>
            <a:endParaRPr lang="de-CH" sz="24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25E9E-4B49-4728-91B0-EA49F71E92CE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501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H" dirty="0" err="1" smtClean="0"/>
              <a:t>Languages</a:t>
            </a:r>
            <a:endParaRPr lang="fr-CH" dirty="0"/>
          </a:p>
          <a:p>
            <a:endParaRPr lang="fr-CH" sz="1200" dirty="0" smtClean="0"/>
          </a:p>
          <a:p>
            <a:r>
              <a:rPr lang="fr-CH" sz="2200" dirty="0" err="1" smtClean="0"/>
              <a:t>Swiss</a:t>
            </a:r>
            <a:r>
              <a:rPr lang="fr-CH" sz="2200" dirty="0" smtClean="0"/>
              <a:t> </a:t>
            </a:r>
            <a:r>
              <a:rPr lang="fr-CH" sz="2200" dirty="0" err="1" smtClean="0"/>
              <a:t>Rules</a:t>
            </a:r>
            <a:r>
              <a:rPr lang="fr-CH" sz="2200" dirty="0" smtClean="0"/>
              <a:t> and Model Clauses </a:t>
            </a:r>
            <a:r>
              <a:rPr lang="fr-CH" sz="2200" dirty="0" err="1" smtClean="0"/>
              <a:t>available</a:t>
            </a:r>
            <a:r>
              <a:rPr lang="fr-CH" sz="2200" dirty="0" smtClean="0"/>
              <a:t> English (original version) and in more </a:t>
            </a:r>
            <a:r>
              <a:rPr lang="fr-CH" sz="2200" dirty="0" err="1" smtClean="0"/>
              <a:t>than</a:t>
            </a:r>
            <a:r>
              <a:rPr lang="fr-CH" sz="2200" dirty="0" smtClean="0"/>
              <a:t> 12 </a:t>
            </a:r>
            <a:r>
              <a:rPr lang="fr-CH" sz="2200" dirty="0" err="1" smtClean="0"/>
              <a:t>other</a:t>
            </a:r>
            <a:r>
              <a:rPr lang="fr-CH" sz="2200" dirty="0" smtClean="0"/>
              <a:t> </a:t>
            </a:r>
            <a:r>
              <a:rPr lang="fr-CH" sz="2200" dirty="0" err="1" smtClean="0"/>
              <a:t>Languages</a:t>
            </a:r>
            <a:r>
              <a:rPr lang="fr-CH" sz="2200" dirty="0" smtClean="0"/>
              <a:t> </a:t>
            </a:r>
            <a:r>
              <a:rPr lang="fr-CH" sz="1200" dirty="0" smtClean="0"/>
              <a:t>(official translations </a:t>
            </a:r>
            <a:r>
              <a:rPr lang="fr-CH" sz="1200" dirty="0" err="1" smtClean="0"/>
              <a:t>can</a:t>
            </a:r>
            <a:r>
              <a:rPr lang="fr-CH" sz="1200" dirty="0" smtClean="0"/>
              <a:t> </a:t>
            </a:r>
            <a:r>
              <a:rPr lang="fr-CH" sz="1200" dirty="0" err="1" smtClean="0"/>
              <a:t>be</a:t>
            </a:r>
            <a:r>
              <a:rPr lang="fr-CH" sz="1200" dirty="0" smtClean="0"/>
              <a:t> </a:t>
            </a:r>
            <a:r>
              <a:rPr lang="fr-CH" sz="1200" dirty="0" err="1" smtClean="0"/>
              <a:t>found</a:t>
            </a:r>
            <a:r>
              <a:rPr lang="fr-CH" sz="1200" dirty="0" smtClean="0"/>
              <a:t> on </a:t>
            </a:r>
            <a:r>
              <a:rPr lang="fr-CH" sz="1200" dirty="0" smtClean="0">
                <a:hlinkClick r:id="rId2"/>
              </a:rPr>
              <a:t>www.swissarbitration.org</a:t>
            </a:r>
            <a:r>
              <a:rPr lang="fr-CH" sz="1200" dirty="0" smtClean="0"/>
              <a:t>) </a:t>
            </a:r>
          </a:p>
          <a:p>
            <a:pPr marL="0" indent="0">
              <a:buNone/>
            </a:pPr>
            <a:endParaRPr lang="fr-CH" sz="1200" dirty="0" smtClean="0"/>
          </a:p>
          <a:p>
            <a:r>
              <a:rPr lang="fr-CH" sz="2200" dirty="0" err="1" smtClean="0"/>
              <a:t>Swiss</a:t>
            </a:r>
            <a:r>
              <a:rPr lang="fr-CH" sz="2200" dirty="0" smtClean="0"/>
              <a:t> </a:t>
            </a:r>
            <a:r>
              <a:rPr lang="fr-CH" sz="2200" dirty="0" err="1" smtClean="0"/>
              <a:t>laws</a:t>
            </a:r>
            <a:r>
              <a:rPr lang="fr-CH" sz="2200" dirty="0" smtClean="0"/>
              <a:t> (arbitration </a:t>
            </a:r>
            <a:r>
              <a:rPr lang="fr-CH" sz="2200" dirty="0" err="1" smtClean="0"/>
              <a:t>law</a:t>
            </a:r>
            <a:r>
              <a:rPr lang="fr-CH" sz="2200" dirty="0" smtClean="0"/>
              <a:t>, International </a:t>
            </a:r>
            <a:r>
              <a:rPr lang="fr-CH" sz="2200" dirty="0" err="1" smtClean="0"/>
              <a:t>private</a:t>
            </a:r>
            <a:r>
              <a:rPr lang="fr-CH" sz="2200" dirty="0" smtClean="0"/>
              <a:t> </a:t>
            </a:r>
            <a:r>
              <a:rPr lang="fr-CH" sz="2200" dirty="0" err="1" smtClean="0"/>
              <a:t>law</a:t>
            </a:r>
            <a:r>
              <a:rPr lang="fr-CH" sz="2200" dirty="0" smtClean="0"/>
              <a:t>, </a:t>
            </a:r>
            <a:r>
              <a:rPr lang="fr-CH" sz="2200" dirty="0" err="1" smtClean="0"/>
              <a:t>contract</a:t>
            </a:r>
            <a:r>
              <a:rPr lang="fr-CH" sz="2200" dirty="0" smtClean="0"/>
              <a:t> </a:t>
            </a:r>
            <a:r>
              <a:rPr lang="fr-CH" sz="2200" dirty="0" err="1" smtClean="0"/>
              <a:t>law</a:t>
            </a:r>
            <a:r>
              <a:rPr lang="fr-CH" sz="2200" dirty="0" smtClean="0"/>
              <a:t>, </a:t>
            </a:r>
            <a:r>
              <a:rPr lang="fr-CH" sz="2200" dirty="0" err="1" smtClean="0"/>
              <a:t>corporate</a:t>
            </a:r>
            <a:r>
              <a:rPr lang="fr-CH" sz="2200" dirty="0" smtClean="0"/>
              <a:t> </a:t>
            </a:r>
            <a:r>
              <a:rPr lang="fr-CH" sz="2200" dirty="0" err="1" smtClean="0"/>
              <a:t>law</a:t>
            </a:r>
            <a:r>
              <a:rPr lang="fr-CH" sz="2200" dirty="0" smtClean="0"/>
              <a:t>, etc.) are all </a:t>
            </a:r>
            <a:r>
              <a:rPr lang="fr-CH" sz="2200" dirty="0" err="1" smtClean="0"/>
              <a:t>available</a:t>
            </a:r>
            <a:r>
              <a:rPr lang="fr-CH" sz="2200" dirty="0" smtClean="0"/>
              <a:t> </a:t>
            </a:r>
            <a:r>
              <a:rPr lang="fr-CH" sz="2200" dirty="0"/>
              <a:t>in French, </a:t>
            </a:r>
            <a:r>
              <a:rPr lang="fr-CH" sz="2200" dirty="0" err="1"/>
              <a:t>German</a:t>
            </a:r>
            <a:r>
              <a:rPr lang="fr-CH" sz="2200" dirty="0"/>
              <a:t>, </a:t>
            </a:r>
            <a:r>
              <a:rPr lang="fr-CH" sz="2200" dirty="0" err="1"/>
              <a:t>Italian</a:t>
            </a:r>
            <a:r>
              <a:rPr lang="fr-CH" sz="2200" dirty="0"/>
              <a:t> and English </a:t>
            </a:r>
            <a:endParaRPr lang="fr-CH" sz="22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r-CH" sz="1200" dirty="0">
                <a:ea typeface="+mn-ea"/>
                <a:cs typeface="+mn-cs"/>
              </a:rPr>
              <a:t>(</a:t>
            </a:r>
            <a:r>
              <a:rPr lang="fr-CH" sz="1200" dirty="0">
                <a:ea typeface="+mn-ea"/>
                <a:cs typeface="+mn-cs"/>
                <a:hlinkClick r:id="rId3"/>
              </a:rPr>
              <a:t>https://www.admin.ch/gov/en/start/federal-law/classified-compilation.html?lang=en</a:t>
            </a:r>
            <a:r>
              <a:rPr lang="fr-CH" sz="1200" dirty="0">
                <a:ea typeface="+mn-ea"/>
                <a:cs typeface="+mn-cs"/>
              </a:rPr>
              <a:t> )</a:t>
            </a:r>
          </a:p>
          <a:p>
            <a:endParaRPr lang="fr-CH" sz="1200" dirty="0" smtClean="0"/>
          </a:p>
          <a:p>
            <a:r>
              <a:rPr lang="fr-CH" sz="2200" dirty="0" err="1" smtClean="0"/>
              <a:t>Supreme</a:t>
            </a:r>
            <a:r>
              <a:rPr lang="fr-CH" sz="2200" dirty="0" smtClean="0"/>
              <a:t> </a:t>
            </a:r>
            <a:r>
              <a:rPr lang="fr-CH" sz="2200" dirty="0"/>
              <a:t>Court </a:t>
            </a:r>
            <a:r>
              <a:rPr lang="fr-CH" sz="2200" dirty="0" err="1" smtClean="0"/>
              <a:t>Decisions</a:t>
            </a:r>
            <a:r>
              <a:rPr lang="fr-CH" sz="2200" dirty="0" smtClean="0"/>
              <a:t> are </a:t>
            </a:r>
            <a:r>
              <a:rPr lang="fr-CH" sz="2200" dirty="0" err="1"/>
              <a:t>available</a:t>
            </a:r>
            <a:r>
              <a:rPr lang="fr-CH" sz="2200" dirty="0"/>
              <a:t> in English </a:t>
            </a:r>
            <a:r>
              <a:rPr lang="fr-CH" sz="2200" dirty="0" smtClean="0"/>
              <a:t>and </a:t>
            </a:r>
            <a:r>
              <a:rPr lang="fr-CH" sz="2200" dirty="0"/>
              <a:t>in </a:t>
            </a:r>
            <a:r>
              <a:rPr lang="fr-CH" sz="2200" dirty="0" err="1"/>
              <a:t>their</a:t>
            </a:r>
            <a:r>
              <a:rPr lang="fr-CH" sz="2200" dirty="0"/>
              <a:t> original </a:t>
            </a:r>
            <a:r>
              <a:rPr lang="fr-CH" sz="2200" dirty="0" err="1"/>
              <a:t>language</a:t>
            </a:r>
            <a:r>
              <a:rPr lang="fr-CH" sz="2200" dirty="0"/>
              <a:t> (French, </a:t>
            </a:r>
            <a:r>
              <a:rPr lang="fr-CH" sz="2200" dirty="0" err="1"/>
              <a:t>German</a:t>
            </a:r>
            <a:r>
              <a:rPr lang="fr-CH" sz="2200" dirty="0"/>
              <a:t>, or </a:t>
            </a:r>
            <a:r>
              <a:rPr lang="fr-CH" sz="2200" dirty="0" err="1"/>
              <a:t>Italian</a:t>
            </a:r>
            <a:r>
              <a:rPr lang="fr-CH" sz="2200" dirty="0" smtClean="0"/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CH" sz="1200" dirty="0">
                <a:ea typeface="+mn-ea"/>
                <a:cs typeface="+mn-cs"/>
              </a:rPr>
              <a:t>(</a:t>
            </a:r>
            <a:r>
              <a:rPr lang="fr-CH" sz="1200" dirty="0">
                <a:ea typeface="+mn-ea"/>
                <a:cs typeface="+mn-cs"/>
                <a:hlinkClick r:id="rId4"/>
              </a:rPr>
              <a:t>www.swissarbitrationdecisions.com</a:t>
            </a:r>
            <a:r>
              <a:rPr lang="fr-CH" sz="1200" dirty="0">
                <a:ea typeface="+mn-ea"/>
                <a:cs typeface="+mn-cs"/>
              </a:rPr>
              <a:t> ; </a:t>
            </a:r>
            <a:r>
              <a:rPr lang="fr-CH" sz="1200" dirty="0">
                <a:ea typeface="+mn-ea"/>
                <a:cs typeface="+mn-cs"/>
                <a:hlinkClick r:id="rId5"/>
              </a:rPr>
              <a:t>http://www.bger.ch/index/juridiction/jurisdiction-inherit-template/jurisdiction-recht.htm</a:t>
            </a:r>
            <a:r>
              <a:rPr lang="fr-CH" sz="1200" dirty="0">
                <a:ea typeface="+mn-ea"/>
                <a:cs typeface="+mn-cs"/>
              </a:rPr>
              <a:t> ) </a:t>
            </a:r>
          </a:p>
          <a:p>
            <a:pPr marL="0" indent="0">
              <a:buNone/>
            </a:pPr>
            <a:endParaRPr lang="fr-CH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25E9E-4B49-4728-91B0-EA49F71E92CE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166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880</Words>
  <Application>Microsoft Office PowerPoint</Application>
  <PresentationFormat>Affichage à l'écran (4:3)</PresentationFormat>
  <Paragraphs>153</Paragraphs>
  <Slides>15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15</vt:i4>
      </vt:variant>
    </vt:vector>
  </HeadingPairs>
  <TitlesOfParts>
    <vt:vector size="17" baseType="lpstr">
      <vt:lpstr>Standarddesign</vt:lpstr>
      <vt:lpstr>Benutzerdefiniertes Design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  Financial aspects</vt:lpstr>
      <vt:lpstr>Présentation PowerPoint</vt:lpstr>
      <vt:lpstr>Présentation PowerPoint</vt:lpstr>
      <vt:lpstr>Présentation PowerPoint</vt:lpstr>
    </vt:vector>
  </TitlesOfParts>
  <Company>FSC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Revision of Swiss Rules</dc:title>
  <dc:creator>Fg</dc:creator>
  <cp:lastModifiedBy>Caroline MING</cp:lastModifiedBy>
  <cp:revision>209</cp:revision>
  <cp:lastPrinted>2015-12-07T10:06:30Z</cp:lastPrinted>
  <dcterms:created xsi:type="dcterms:W3CDTF">2011-08-31T09:11:48Z</dcterms:created>
  <dcterms:modified xsi:type="dcterms:W3CDTF">2015-12-07T15:47:03Z</dcterms:modified>
</cp:coreProperties>
</file>