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notesMasterIdLst>
    <p:notesMasterId r:id="rId20"/>
  </p:notesMasterIdLst>
  <p:handoutMasterIdLst>
    <p:handoutMasterId r:id="rId21"/>
  </p:handoutMasterIdLst>
  <p:sldIdLst>
    <p:sldId id="256" r:id="rId3"/>
    <p:sldId id="370" r:id="rId4"/>
    <p:sldId id="372" r:id="rId5"/>
    <p:sldId id="385" r:id="rId6"/>
    <p:sldId id="364" r:id="rId7"/>
    <p:sldId id="377" r:id="rId8"/>
    <p:sldId id="376" r:id="rId9"/>
    <p:sldId id="391" r:id="rId10"/>
    <p:sldId id="380" r:id="rId11"/>
    <p:sldId id="366" r:id="rId12"/>
    <p:sldId id="378" r:id="rId13"/>
    <p:sldId id="379" r:id="rId14"/>
    <p:sldId id="395" r:id="rId15"/>
    <p:sldId id="397" r:id="rId16"/>
    <p:sldId id="398" r:id="rId17"/>
    <p:sldId id="400" r:id="rId18"/>
    <p:sldId id="350" r:id="rId19"/>
  </p:sldIdLst>
  <p:sldSz cx="9144000" cy="6858000" type="screen4x3"/>
  <p:notesSz cx="6797675" cy="9926638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3E30"/>
    <a:srgbClr val="FF3300"/>
    <a:srgbClr val="FFCDCD"/>
    <a:srgbClr val="FFABAB"/>
    <a:srgbClr val="FF8B8B"/>
    <a:srgbClr val="FF535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38" autoAdjust="0"/>
    <p:restoredTop sz="93742" autoAdjust="0"/>
  </p:normalViewPr>
  <p:slideViewPr>
    <p:cSldViewPr>
      <p:cViewPr>
        <p:scale>
          <a:sx n="80" d="100"/>
          <a:sy n="80" d="100"/>
        </p:scale>
        <p:origin x="-1301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582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4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3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399" cy="496412"/>
          </a:xfrm>
          <a:prstGeom prst="rect">
            <a:avLst/>
          </a:prstGeom>
        </p:spPr>
        <p:txBody>
          <a:bodyPr vert="horz" lIns="92124" tIns="46062" rIns="92124" bIns="46062" rtlCol="0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399" cy="496412"/>
          </a:xfrm>
          <a:prstGeom prst="rect">
            <a:avLst/>
          </a:prstGeom>
        </p:spPr>
        <p:txBody>
          <a:bodyPr vert="horz" lIns="92124" tIns="46062" rIns="92124" bIns="46062" rtlCol="0"/>
          <a:lstStyle>
            <a:lvl1pPr algn="r">
              <a:defRPr sz="1200"/>
            </a:lvl1pPr>
          </a:lstStyle>
          <a:p>
            <a:pPr>
              <a:defRPr/>
            </a:pPr>
            <a:fld id="{0899447B-818C-404E-9249-9CFF2C31F419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630"/>
            <a:ext cx="2946399" cy="496411"/>
          </a:xfrm>
          <a:prstGeom prst="rect">
            <a:avLst/>
          </a:prstGeom>
        </p:spPr>
        <p:txBody>
          <a:bodyPr vert="horz" lIns="92124" tIns="46062" rIns="92124" bIns="460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630"/>
            <a:ext cx="2946399" cy="496411"/>
          </a:xfrm>
          <a:prstGeom prst="rect">
            <a:avLst/>
          </a:prstGeom>
        </p:spPr>
        <p:txBody>
          <a:bodyPr vert="horz" lIns="92124" tIns="46062" rIns="92124" bIns="46062" rtlCol="0" anchor="b"/>
          <a:lstStyle>
            <a:lvl1pPr algn="r">
              <a:defRPr sz="1200"/>
            </a:lvl1pPr>
          </a:lstStyle>
          <a:p>
            <a:pPr>
              <a:defRPr/>
            </a:pPr>
            <a:fld id="{66C70E20-A6EE-4E54-8461-933B0F13E926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5030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554" cy="495612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532" y="1"/>
            <a:ext cx="2945554" cy="495612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r">
              <a:defRPr sz="1200"/>
            </a:lvl1pPr>
          </a:lstStyle>
          <a:p>
            <a:fld id="{6E1E1CC2-80DA-4463-9A6C-7F2D79348B57}" type="datetimeFigureOut">
              <a:rPr lang="de-CH" smtClean="0"/>
              <a:t>07.12.2015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0" tIns="46145" rIns="92290" bIns="46145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131" y="4714714"/>
            <a:ext cx="5439413" cy="4466907"/>
          </a:xfrm>
          <a:prstGeom prst="rect">
            <a:avLst/>
          </a:prstGeom>
        </p:spPr>
        <p:txBody>
          <a:bodyPr vert="horz" lIns="92290" tIns="46145" rIns="92290" bIns="46145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7828"/>
            <a:ext cx="2945554" cy="49721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532" y="9427828"/>
            <a:ext cx="2945554" cy="49721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r">
              <a:defRPr sz="1200"/>
            </a:lvl1pPr>
          </a:lstStyle>
          <a:p>
            <a:fld id="{1D448F34-023C-44CE-AEC5-926D234439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053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799441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16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17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556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44" indent="-173044">
              <a:buFont typeface="Arial" pitchFamily="34" charset="0"/>
              <a:buChar char="•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48F34-023C-44CE-AEC5-926D2344394F}" type="slidenum">
              <a:rPr lang="de-CH" smtClean="0"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5884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38" y="0"/>
            <a:ext cx="9164638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>
            <a:spLocks noChangeArrowheads="1"/>
          </p:cNvSpPr>
          <p:nvPr userDrawn="1"/>
        </p:nvSpPr>
        <p:spPr bwMode="auto">
          <a:xfrm>
            <a:off x="468313" y="1249363"/>
            <a:ext cx="2374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CH" sz="1400" smtClean="0">
                <a:latin typeface="Frutiger LT 57 Cn" pitchFamily="34" charset="0"/>
              </a:rPr>
              <a:t>www.swissarbitration.org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2341D-0ED3-4841-B128-BB31D33C5F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441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90EDB-185E-402D-BB3C-B2FA6B9056A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922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CA090-A87A-4ED3-A75E-9B2C4D9446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9423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38F24-896A-4B9B-809B-16399E036DA6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23EF5-74DE-4146-8AC1-904D81F046B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67825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652D1-85F8-44D4-B5A1-F7D7EDD858C6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E956F-CD7D-4F90-B856-9D5753B72216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682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80D62-6DD3-4CC0-9AE2-2A986656CAED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2866B-6217-415B-954D-63114A64D2F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5681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C1E92-DE9A-4411-A04E-FE553BC228EF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85701-CDEF-4124-A1BA-C0B364FBD58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9214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2CC8F-9748-40EB-87FD-34257C4B35D1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44F49-1878-4817-B845-A3F5EA06DE4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8374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DF564-844D-49EA-9AF9-8A299F5BD11C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C0321-3CF3-4BEC-BB6B-B2CB6D75DA8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64768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797AA-64D3-4888-8F61-40090C266679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EA5C-30BB-4124-9624-773BEED6084D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9178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DE7B8-AAA4-44E8-AB00-AAB3FDCFCCD9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D380E-096C-4246-A898-53E113DDBD5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094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0"/>
            <a:ext cx="9163050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>
            <a:spLocks noChangeArrowheads="1"/>
          </p:cNvSpPr>
          <p:nvPr userDrawn="1"/>
        </p:nvSpPr>
        <p:spPr bwMode="auto">
          <a:xfrm>
            <a:off x="468313" y="1223963"/>
            <a:ext cx="2808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CH" sz="1400" smtClean="0">
                <a:latin typeface="Frutiger LT 57 Cn" pitchFamily="34" charset="0"/>
                <a:cs typeface="Arial" charset="0"/>
              </a:rPr>
              <a:t>www.swissarbitration.org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8545" y="1641191"/>
            <a:ext cx="8229600" cy="4525963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25E9E-4B49-4728-91B0-EA49F71E92C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4124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E08B7-EB52-4E2B-B891-FA9994319D14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55D6C-451A-4F54-BB57-8C3487E6CA6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0163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B129A-D435-4382-909C-33AC00B6370B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47CF2-AC73-48C0-B9CA-EAB7FCC7EC04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4439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3CF6C-A8EF-44B3-BE97-97823A86B269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5D3A7-4D4F-4AAD-A975-C17C69B890E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681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BEB09-0626-4F4D-9F76-0F124B82C44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8109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128F6-0C37-4E3F-8956-968F02968CA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594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FD939-6883-44AF-8B05-B2149133A72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492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70C9B-5AA4-429D-88FE-CE215F796BB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281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F048-B79D-4DE7-83C2-91E98E4808A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6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E8D58-8307-4368-BD47-3A3D228E706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657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39785-C4CE-4321-A264-6590F9FA82B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458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87191E6-BD1E-4D20-8B7B-8FBB799F1AD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de-CH" smtClean="0"/>
          </a:p>
        </p:txBody>
      </p:sp>
      <p:sp>
        <p:nvSpPr>
          <p:cNvPr id="2051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1535FE6-E175-4B5F-8D16-BAAFCB787B9B}" type="datetimeFigureOut">
              <a:rPr lang="de-CH"/>
              <a:pPr>
                <a:defRPr/>
              </a:pPr>
              <a:t>07.12.2015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A39FB8-0CDF-4FDF-91B5-D413F4077AF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  <p:pic>
        <p:nvPicPr>
          <p:cNvPr id="2055" name="Grafik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5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coetiker@vischer.com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7544" y="2060848"/>
            <a:ext cx="8229600" cy="439248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400" dirty="0" smtClean="0"/>
              <a:t>Seminar on </a:t>
            </a:r>
            <a:r>
              <a:rPr lang="en-US" sz="2400" dirty="0"/>
              <a:t>the Swiss Rules </a:t>
            </a:r>
            <a:r>
              <a:rPr lang="en-US" sz="2400" dirty="0" smtClean="0"/>
              <a:t>of International Arbitration</a:t>
            </a:r>
            <a:endParaRPr lang="de-CH" sz="2400" dirty="0" smtClean="0"/>
          </a:p>
          <a:p>
            <a:pPr marL="0" indent="0" eaLnBrk="1" hangingPunct="1">
              <a:spcBef>
                <a:spcPts val="1800"/>
              </a:spcBef>
              <a:buFontTx/>
              <a:buNone/>
            </a:pPr>
            <a:r>
              <a:rPr lang="en-US" b="1" dirty="0" smtClean="0"/>
              <a:t>Evidence &amp; Hearings under the Swiss Rules</a:t>
            </a:r>
            <a:endParaRPr lang="en-US" b="1" dirty="0"/>
          </a:p>
          <a:p>
            <a:pPr marL="0" indent="0" eaLnBrk="1" hangingPunct="1">
              <a:buFontTx/>
              <a:buNone/>
            </a:pPr>
            <a:endParaRPr lang="de-CH" sz="2400" dirty="0" smtClean="0"/>
          </a:p>
          <a:p>
            <a:pPr marL="0" indent="0" eaLnBrk="1" hangingPunct="1">
              <a:buNone/>
            </a:pPr>
            <a:r>
              <a:rPr lang="de-CH" sz="2200" dirty="0" err="1" smtClean="0"/>
              <a:t>Belgrade</a:t>
            </a:r>
            <a:r>
              <a:rPr lang="de-CH" sz="2200" dirty="0" smtClean="0"/>
              <a:t>, 9 </a:t>
            </a:r>
            <a:r>
              <a:rPr lang="de-CH" sz="2200" dirty="0" err="1" smtClean="0"/>
              <a:t>December</a:t>
            </a:r>
            <a:r>
              <a:rPr lang="de-CH" sz="2200" dirty="0" smtClean="0"/>
              <a:t> 2015</a:t>
            </a:r>
            <a:br>
              <a:rPr lang="de-CH" sz="2200" dirty="0" smtClean="0"/>
            </a:br>
            <a:r>
              <a:rPr lang="en-US" sz="2400" dirty="0" smtClean="0"/>
              <a:t>University of Belgrade, Faculty of law</a:t>
            </a:r>
            <a:endParaRPr lang="de-CH" sz="2200" dirty="0"/>
          </a:p>
          <a:p>
            <a:pPr marL="0" indent="0" eaLnBrk="1" hangingPunct="1">
              <a:spcBef>
                <a:spcPts val="2400"/>
              </a:spcBef>
              <a:buFontTx/>
              <a:buNone/>
            </a:pPr>
            <a:r>
              <a:rPr lang="de-CH" sz="2200" dirty="0" smtClean="0"/>
              <a:t>Dr. Christian Oetiker LL.M., VISCHER AG, </a:t>
            </a:r>
            <a:r>
              <a:rPr lang="de-CH" sz="2200" dirty="0" err="1" smtClean="0"/>
              <a:t>Zurich</a:t>
            </a:r>
            <a:r>
              <a:rPr lang="de-CH" sz="2200" dirty="0" smtClean="0"/>
              <a:t>/Basel</a:t>
            </a:r>
            <a:br>
              <a:rPr lang="de-CH" sz="2200" dirty="0" smtClean="0"/>
            </a:br>
            <a:r>
              <a:rPr lang="en-US" sz="2200" dirty="0" smtClean="0"/>
              <a:t>Member of the Court of the Swiss Chambers' Arbitration Institution</a:t>
            </a:r>
            <a:endParaRPr lang="de-CH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 smtClean="0"/>
              <a:t>Witness</a:t>
            </a:r>
            <a:r>
              <a:rPr lang="de-CH" b="1" dirty="0" smtClean="0"/>
              <a:t> </a:t>
            </a:r>
            <a:r>
              <a:rPr lang="de-CH" b="1" dirty="0" err="1" smtClean="0"/>
              <a:t>Evidence</a:t>
            </a:r>
            <a:endParaRPr lang="de-CH" b="1" dirty="0" smtClean="0"/>
          </a:p>
          <a:p>
            <a:pPr marL="361950" lvl="1" indent="-361950" eaLnBrk="1" hangingPunct="1"/>
            <a:r>
              <a:rPr lang="de-CH" sz="2400" dirty="0" err="1"/>
              <a:t>Preparation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 smtClean="0"/>
              <a:t>Witnesses</a:t>
            </a:r>
            <a:r>
              <a:rPr lang="de-CH" sz="2400" dirty="0" smtClean="0"/>
              <a:t>: </a:t>
            </a:r>
          </a:p>
          <a:p>
            <a:pPr marL="762000" lvl="2" indent="-361950" eaLnBrk="1" hangingPunct="1"/>
            <a:r>
              <a:rPr lang="en-US" sz="2000" dirty="0" smtClean="0"/>
              <a:t>Accepted </a:t>
            </a:r>
            <a:r>
              <a:rPr lang="en-US" sz="2000" dirty="0" smtClean="0"/>
              <a:t>practice in Switzerland in international arbitration.</a:t>
            </a:r>
          </a:p>
          <a:p>
            <a:pPr marL="762000" lvl="2" indent="-361950" eaLnBrk="1" hangingPunct="1"/>
            <a:r>
              <a:rPr lang="en-US" sz="2000" dirty="0" smtClean="0"/>
              <a:t>The witness must not be influenced.</a:t>
            </a:r>
          </a:p>
          <a:p>
            <a:pPr marL="762000" lvl="2" indent="-361950" eaLnBrk="1" hangingPunct="1"/>
            <a:r>
              <a:rPr lang="en-US" sz="2000" dirty="0" smtClean="0"/>
              <a:t>Explain the procedure to the witness and acquaint him or her to the kind of questions that will be asked.</a:t>
            </a:r>
          </a:p>
          <a:p>
            <a:pPr marL="762000" lvl="2" indent="-361950" eaLnBrk="1" hangingPunct="1"/>
            <a:r>
              <a:rPr lang="en-US" sz="2000" dirty="0" smtClean="0"/>
              <a:t>The "ten commandments" to be followed by the witness at his or her examination.</a:t>
            </a:r>
          </a:p>
          <a:p>
            <a:pPr marL="762000" lvl="2" indent="-361950" eaLnBrk="1" hangingPunct="1"/>
            <a:r>
              <a:rPr lang="en-US" sz="2000" dirty="0" smtClean="0"/>
              <a:t>Instruct the witness which are the pertinent issues.</a:t>
            </a:r>
          </a:p>
          <a:p>
            <a:pPr marL="762000" lvl="2" indent="-361950" eaLnBrk="1" hangingPunct="1"/>
            <a:r>
              <a:rPr lang="en-US" sz="2000" dirty="0" smtClean="0"/>
              <a:t>Ask the witness to review the documents.</a:t>
            </a:r>
            <a:endParaRPr lang="en-US" sz="2000" dirty="0"/>
          </a:p>
          <a:p>
            <a:pPr marL="725488" lvl="2" indent="-363538" eaLnBrk="1" hangingPunct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306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smtClean="0"/>
              <a:t>Party-</a:t>
            </a:r>
            <a:r>
              <a:rPr lang="de-CH" b="1" dirty="0" err="1" smtClean="0"/>
              <a:t>Appointed</a:t>
            </a:r>
            <a:r>
              <a:rPr lang="de-CH" b="1" dirty="0" smtClean="0"/>
              <a:t> </a:t>
            </a:r>
            <a:r>
              <a:rPr lang="de-CH" b="1" dirty="0" err="1" smtClean="0"/>
              <a:t>Experts</a:t>
            </a:r>
            <a:endParaRPr lang="de-CH" b="1" dirty="0" smtClean="0"/>
          </a:p>
          <a:p>
            <a:pPr marL="361950" lvl="1" indent="-361950" eaLnBrk="1" hangingPunct="1"/>
            <a:r>
              <a:rPr lang="en-US" sz="2400" dirty="0"/>
              <a:t>Cornerstones set out in the Swiss Rules</a:t>
            </a:r>
            <a:r>
              <a:rPr lang="en-US" sz="2400" dirty="0" smtClean="0"/>
              <a:t>:</a:t>
            </a:r>
          </a:p>
          <a:p>
            <a:pPr marL="762000" lvl="2" indent="-361950" eaLnBrk="1" hangingPunct="1"/>
            <a:r>
              <a:rPr lang="en-US" sz="2000" dirty="0"/>
              <a:t>Any person may be an expert witness in the </a:t>
            </a:r>
            <a:r>
              <a:rPr lang="en-US" sz="2000" dirty="0" smtClean="0"/>
              <a:t>arbitration (Art</a:t>
            </a:r>
            <a:r>
              <a:rPr lang="en-US" sz="2000" dirty="0"/>
              <a:t>. 25(2) Swiss </a:t>
            </a:r>
            <a:r>
              <a:rPr lang="en-US" sz="2000" dirty="0" smtClean="0"/>
              <a:t>Rules).</a:t>
            </a:r>
          </a:p>
          <a:p>
            <a:pPr marL="762000" lvl="2" indent="-361950" eaLnBrk="1" hangingPunct="1"/>
            <a:r>
              <a:rPr lang="en-US" sz="2000" dirty="0"/>
              <a:t>It is not improper for a party, its officers, employees, legal advisors, or counsel to interview expert </a:t>
            </a:r>
            <a:r>
              <a:rPr lang="en-US" sz="2000" dirty="0" smtClean="0"/>
              <a:t>witnesses (</a:t>
            </a:r>
            <a:r>
              <a:rPr lang="en-US" sz="2000" dirty="0"/>
              <a:t>Art. 25(2) Swiss </a:t>
            </a:r>
            <a:r>
              <a:rPr lang="en-US" sz="2000" dirty="0" smtClean="0"/>
              <a:t>Rules).</a:t>
            </a:r>
            <a:endParaRPr lang="en-US" sz="2000" dirty="0"/>
          </a:p>
          <a:p>
            <a:pPr marL="725488" lvl="2" indent="-363538" eaLnBrk="1" hangingPunct="1"/>
            <a:r>
              <a:rPr lang="en-US" sz="2000" dirty="0" smtClean="0"/>
              <a:t>Treated in the same manner as fact witnesses (Art. 25 Swiss Rules). </a:t>
            </a:r>
          </a:p>
          <a:p>
            <a:pPr marL="725488" lvl="2" indent="-363538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147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smtClean="0"/>
              <a:t>Tribunal-</a:t>
            </a:r>
            <a:r>
              <a:rPr lang="de-CH" b="1" dirty="0" err="1" smtClean="0"/>
              <a:t>Appointed</a:t>
            </a:r>
            <a:r>
              <a:rPr lang="de-CH" b="1" dirty="0" smtClean="0"/>
              <a:t> </a:t>
            </a:r>
            <a:r>
              <a:rPr lang="de-CH" b="1" dirty="0" err="1" smtClean="0"/>
              <a:t>Experts</a:t>
            </a:r>
            <a:endParaRPr lang="de-CH" b="1" dirty="0" smtClean="0"/>
          </a:p>
          <a:p>
            <a:pPr marL="361950" lvl="1" indent="-361950" eaLnBrk="1" hangingPunct="1"/>
            <a:r>
              <a:rPr lang="en-US" sz="2400" dirty="0"/>
              <a:t>Cornerstones set out in the Swiss Rules:</a:t>
            </a:r>
          </a:p>
          <a:p>
            <a:pPr marL="725488" lvl="2" indent="-363538" eaLnBrk="1" hangingPunct="1"/>
            <a:r>
              <a:rPr lang="en-US" sz="2000" dirty="0" smtClean="0"/>
              <a:t>Explicit power of the </a:t>
            </a:r>
            <a:r>
              <a:rPr lang="en-US" sz="2000" dirty="0"/>
              <a:t>arbitral </a:t>
            </a:r>
            <a:r>
              <a:rPr lang="en-US" sz="2000" dirty="0" smtClean="0"/>
              <a:t>tribunal to appoint experts </a:t>
            </a:r>
            <a:r>
              <a:rPr lang="en-US" sz="2000" dirty="0"/>
              <a:t>to report to </a:t>
            </a:r>
            <a:r>
              <a:rPr lang="en-US" sz="2000" dirty="0" smtClean="0"/>
              <a:t>it </a:t>
            </a:r>
            <a:r>
              <a:rPr lang="en-US" sz="2000" dirty="0"/>
              <a:t>on </a:t>
            </a:r>
            <a:r>
              <a:rPr lang="en-US" sz="2000" dirty="0" smtClean="0"/>
              <a:t>specific issues </a:t>
            </a:r>
            <a:r>
              <a:rPr lang="en-US" sz="2000" dirty="0"/>
              <a:t>to be determined by the arbitral </a:t>
            </a:r>
            <a:r>
              <a:rPr lang="en-US" sz="2000" dirty="0" smtClean="0"/>
              <a:t>tribunal (Art. 27(1) Swiss Rules).</a:t>
            </a:r>
          </a:p>
          <a:p>
            <a:pPr marL="725488" lvl="2" indent="-363538" eaLnBrk="1" hangingPunct="1"/>
            <a:r>
              <a:rPr lang="en-US" sz="2000" dirty="0" smtClean="0"/>
              <a:t>Expert's terms of reference </a:t>
            </a:r>
            <a:r>
              <a:rPr lang="en-US" sz="2000" dirty="0"/>
              <a:t>(Art. 27(1) Swiss Rules</a:t>
            </a:r>
            <a:r>
              <a:rPr lang="en-US" sz="2000" dirty="0" smtClean="0"/>
              <a:t>).</a:t>
            </a:r>
          </a:p>
          <a:p>
            <a:pPr marL="725488" lvl="2" indent="-363538" eaLnBrk="1" hangingPunct="1"/>
            <a:r>
              <a:rPr lang="en-US" sz="2000" dirty="0" smtClean="0"/>
              <a:t>Parties' duty to provide information and produce documents to the expert </a:t>
            </a:r>
            <a:r>
              <a:rPr lang="en-US" sz="2000" dirty="0"/>
              <a:t>(Art. </a:t>
            </a:r>
            <a:r>
              <a:rPr lang="en-US" sz="2000" dirty="0" smtClean="0"/>
              <a:t>27(2) </a:t>
            </a:r>
            <a:r>
              <a:rPr lang="en-US" sz="2000" dirty="0"/>
              <a:t>Swiss Rules</a:t>
            </a:r>
            <a:r>
              <a:rPr lang="en-US" sz="2000" dirty="0" smtClean="0"/>
              <a:t>).</a:t>
            </a:r>
          </a:p>
          <a:p>
            <a:pPr marL="725488" lvl="2" indent="-363538" eaLnBrk="1" hangingPunct="1"/>
            <a:r>
              <a:rPr lang="en-US" sz="2000" dirty="0" smtClean="0"/>
              <a:t>Written report </a:t>
            </a:r>
            <a:r>
              <a:rPr lang="en-US" sz="2000" dirty="0"/>
              <a:t>(Art. </a:t>
            </a:r>
            <a:r>
              <a:rPr lang="en-US" sz="2000" dirty="0" smtClean="0"/>
              <a:t>27(1) and (3) </a:t>
            </a:r>
            <a:r>
              <a:rPr lang="en-US" sz="2000" dirty="0"/>
              <a:t>Swiss Rules</a:t>
            </a:r>
            <a:r>
              <a:rPr lang="en-US" sz="2000" dirty="0" smtClean="0"/>
              <a:t>).</a:t>
            </a:r>
          </a:p>
          <a:p>
            <a:pPr marL="725488" lvl="2" indent="-363538" eaLnBrk="1" hangingPunct="1"/>
            <a:r>
              <a:rPr lang="en-US" sz="2000" dirty="0" smtClean="0"/>
              <a:t>Parties' right to comment on report in writing </a:t>
            </a:r>
            <a:r>
              <a:rPr lang="en-US" sz="2000" dirty="0"/>
              <a:t>(Art. </a:t>
            </a:r>
            <a:r>
              <a:rPr lang="en-US" sz="2000" dirty="0" smtClean="0"/>
              <a:t>27(3) </a:t>
            </a:r>
            <a:r>
              <a:rPr lang="en-US" sz="2000" dirty="0"/>
              <a:t>Swiss Rules</a:t>
            </a:r>
            <a:r>
              <a:rPr lang="en-US" sz="2000" dirty="0" smtClean="0"/>
              <a:t>).</a:t>
            </a:r>
          </a:p>
          <a:p>
            <a:pPr marL="725488" lvl="2" indent="-363538" eaLnBrk="1" hangingPunct="1"/>
            <a:r>
              <a:rPr lang="en-US" sz="2000" dirty="0" smtClean="0"/>
              <a:t>Examination at the hearing </a:t>
            </a:r>
            <a:r>
              <a:rPr lang="en-US" sz="2000" dirty="0"/>
              <a:t>(Art. </a:t>
            </a:r>
            <a:r>
              <a:rPr lang="en-US" sz="2000" dirty="0" smtClean="0"/>
              <a:t>27(4) </a:t>
            </a:r>
            <a:r>
              <a:rPr lang="en-US" sz="2000" dirty="0"/>
              <a:t>Swiss Rules).</a:t>
            </a:r>
          </a:p>
          <a:p>
            <a:pPr marL="725488" lvl="2" indent="-363538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318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smtClean="0"/>
              <a:t>Hearing</a:t>
            </a:r>
          </a:p>
          <a:p>
            <a:pPr marL="361950" lvl="1" indent="-361950" eaLnBrk="1" hangingPunct="1"/>
            <a:r>
              <a:rPr lang="en-US" sz="2400" dirty="0"/>
              <a:t>Cornerstones set out in the Swiss Rules:</a:t>
            </a:r>
          </a:p>
          <a:p>
            <a:pPr marL="725488" lvl="2" indent="-363538" eaLnBrk="1" hangingPunct="1"/>
            <a:r>
              <a:rPr lang="en-US" sz="2000" dirty="0"/>
              <a:t>At any stage of the proceedings, the arbitral tribunal may hold hearings for the presentation of evidence by witnesses, including expert witnesses, or for oral argument (Art. 15(2) Swiss Rules).</a:t>
            </a:r>
          </a:p>
          <a:p>
            <a:pPr marL="725488" lvl="2" indent="-363538" eaLnBrk="1" hangingPunct="1"/>
            <a:r>
              <a:rPr lang="en-US" sz="2000" dirty="0"/>
              <a:t>The arbitral tribunal shall give the parties adequate advance notice of the date, time, and place of any oral hearing (Art. 25(1) Swiss Rules).</a:t>
            </a:r>
          </a:p>
          <a:p>
            <a:pPr marL="725488" lvl="2" indent="-363538" eaLnBrk="1" hangingPunct="1"/>
            <a:r>
              <a:rPr lang="en-US" sz="2000" dirty="0"/>
              <a:t>Without prejudice to the determination of the seat of the arbitration, the arbitral tribunal may decide where the proceedings shall be conducted (Art. 16(2) Swiss Rules</a:t>
            </a:r>
            <a:r>
              <a:rPr lang="en-US" sz="2000" dirty="0" smtClean="0"/>
              <a:t>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032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 smtClean="0"/>
              <a:t>Presentation</a:t>
            </a:r>
            <a:r>
              <a:rPr lang="de-CH" b="1" dirty="0" smtClean="0"/>
              <a:t> </a:t>
            </a:r>
            <a:r>
              <a:rPr lang="de-CH" b="1" dirty="0" err="1" smtClean="0"/>
              <a:t>of</a:t>
            </a:r>
            <a:r>
              <a:rPr lang="de-CH" b="1" dirty="0" smtClean="0"/>
              <a:t> Oral </a:t>
            </a:r>
            <a:r>
              <a:rPr lang="de-CH" b="1" dirty="0" err="1" smtClean="0"/>
              <a:t>Evidence</a:t>
            </a:r>
            <a:endParaRPr lang="de-CH" b="1" dirty="0" smtClean="0"/>
          </a:p>
          <a:p>
            <a:pPr marL="361950" lvl="1" indent="-361950" eaLnBrk="1" hangingPunct="1"/>
            <a:r>
              <a:rPr lang="en-US" sz="2400" dirty="0"/>
              <a:t>No specific provisions in the Swiss Rules.</a:t>
            </a:r>
          </a:p>
          <a:p>
            <a:pPr marL="361950" lvl="1" indent="-361950" eaLnBrk="1" hangingPunct="1"/>
            <a:r>
              <a:rPr lang="en-US" sz="2400" dirty="0" smtClean="0"/>
              <a:t>Concerns evidence from fact witnesses, expert witnesses and tribunal-appointed experts.</a:t>
            </a:r>
          </a:p>
          <a:p>
            <a:pPr marL="725488" lvl="2" indent="-363538" eaLnBrk="1" hangingPunct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45783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/>
              <a:t>Presentation</a:t>
            </a:r>
            <a:r>
              <a:rPr lang="de-CH" b="1" dirty="0"/>
              <a:t> </a:t>
            </a:r>
            <a:r>
              <a:rPr lang="de-CH" b="1" dirty="0" err="1"/>
              <a:t>of</a:t>
            </a:r>
            <a:r>
              <a:rPr lang="de-CH" b="1" dirty="0"/>
              <a:t> Oral </a:t>
            </a:r>
            <a:r>
              <a:rPr lang="de-CH" b="1" dirty="0" err="1"/>
              <a:t>Evidence</a:t>
            </a:r>
            <a:endParaRPr lang="de-CH" b="1" dirty="0"/>
          </a:p>
          <a:p>
            <a:pPr marL="361950" lvl="1" indent="-361950" eaLnBrk="1" hangingPunct="1"/>
            <a:r>
              <a:rPr lang="en-US" sz="2400" dirty="0"/>
              <a:t>Witness </a:t>
            </a:r>
            <a:r>
              <a:rPr lang="en-US" sz="2400" dirty="0" smtClean="0"/>
              <a:t>evidence at the hearing:</a:t>
            </a:r>
            <a:endParaRPr lang="en-US" sz="2400" dirty="0"/>
          </a:p>
          <a:p>
            <a:pPr marL="762000" lvl="2" indent="-361950" eaLnBrk="1" hangingPunct="1"/>
            <a:r>
              <a:rPr lang="en-US" sz="2000" dirty="0" smtClean="0"/>
              <a:t>Prior submission of written witness statements (together with the written submissions or on one determined date).</a:t>
            </a:r>
          </a:p>
          <a:p>
            <a:pPr marL="762000" lvl="2" indent="-361950" eaLnBrk="1" hangingPunct="1"/>
            <a:r>
              <a:rPr lang="en-US" sz="2000" dirty="0" smtClean="0"/>
              <a:t>Counterparty and arbitral tribunal have the right to call for the appearance of a witness. (Usually, the party presenting a witness cannot request that the witness is examined.)</a:t>
            </a:r>
          </a:p>
          <a:p>
            <a:pPr marL="762000" lvl="2" indent="-361950" eaLnBrk="1" hangingPunct="1"/>
            <a:r>
              <a:rPr lang="en-US" sz="2000" dirty="0" smtClean="0"/>
              <a:t>Scope of the examination:</a:t>
            </a:r>
          </a:p>
          <a:p>
            <a:pPr marL="1219200" lvl="3" indent="-361950" eaLnBrk="1" hangingPunct="1"/>
            <a:r>
              <a:rPr lang="en-US" sz="1800" dirty="0" smtClean="0"/>
              <a:t>Direct examination (usually limited scope and time).</a:t>
            </a:r>
          </a:p>
          <a:p>
            <a:pPr marL="1219200" lvl="3" indent="-361950" eaLnBrk="1" hangingPunct="1"/>
            <a:r>
              <a:rPr lang="en-US" sz="1800" dirty="0" smtClean="0"/>
              <a:t>Cross examination, re-direct examination, re-cross examination</a:t>
            </a:r>
            <a:r>
              <a:rPr lang="en-US" sz="1800" dirty="0" smtClean="0"/>
              <a:t>.</a:t>
            </a:r>
          </a:p>
          <a:p>
            <a:pPr marL="762000" lvl="2" indent="-361950" eaLnBrk="1" hangingPunct="1"/>
            <a:r>
              <a:rPr lang="en-US" sz="2000" dirty="0"/>
              <a:t>The arbitral tribunal keeps control over the process and may ask questions at any time</a:t>
            </a:r>
            <a:r>
              <a:rPr lang="en-US" sz="2000" dirty="0" smtClean="0"/>
              <a:t>.</a:t>
            </a:r>
            <a:endParaRPr lang="en-US" sz="2200" dirty="0" smtClean="0"/>
          </a:p>
          <a:p>
            <a:pPr marL="725488" lvl="2" indent="-363538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010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/>
              <a:t>Presentation</a:t>
            </a:r>
            <a:r>
              <a:rPr lang="de-CH" b="1" dirty="0"/>
              <a:t> </a:t>
            </a:r>
            <a:r>
              <a:rPr lang="de-CH" b="1" dirty="0" err="1"/>
              <a:t>of</a:t>
            </a:r>
            <a:r>
              <a:rPr lang="de-CH" b="1" dirty="0"/>
              <a:t> Oral </a:t>
            </a:r>
            <a:r>
              <a:rPr lang="de-CH" b="1" dirty="0" err="1"/>
              <a:t>Evidence</a:t>
            </a:r>
            <a:endParaRPr lang="de-CH" b="1" dirty="0"/>
          </a:p>
          <a:p>
            <a:pPr marL="361950" lvl="1" indent="-361950" eaLnBrk="1" hangingPunct="1"/>
            <a:r>
              <a:rPr lang="en-US" sz="2400" dirty="0" smtClean="0"/>
              <a:t>Expert witness at the hearing: Analogous to fact witnesses.</a:t>
            </a:r>
          </a:p>
          <a:p>
            <a:pPr marL="361950" lvl="1" indent="-361950" eaLnBrk="1" hangingPunct="1"/>
            <a:r>
              <a:rPr lang="en-US" sz="2400" dirty="0" smtClean="0"/>
              <a:t>Tribunal-appointed experts:</a:t>
            </a:r>
            <a:endParaRPr lang="en-US" sz="2400" dirty="0"/>
          </a:p>
          <a:p>
            <a:pPr marL="762000" lvl="2" indent="-361950" eaLnBrk="1" hangingPunct="1"/>
            <a:r>
              <a:rPr lang="en-US" sz="2000" dirty="0" smtClean="0"/>
              <a:t>Written report as starting point.</a:t>
            </a:r>
          </a:p>
          <a:p>
            <a:pPr marL="762000" lvl="2" indent="-361950" eaLnBrk="1" hangingPunct="1"/>
            <a:r>
              <a:rPr lang="en-US" sz="2000" dirty="0" smtClean="0"/>
              <a:t>Examination by the parties.</a:t>
            </a:r>
          </a:p>
          <a:p>
            <a:pPr marL="762000" lvl="2" indent="-361950" eaLnBrk="1" hangingPunct="1"/>
            <a:r>
              <a:rPr lang="en-US" sz="2000" dirty="0"/>
              <a:t>The parties may present expert witnesses at the hearing </a:t>
            </a:r>
            <a:r>
              <a:rPr lang="en-US" sz="2000" dirty="0" smtClean="0"/>
              <a:t>in order </a:t>
            </a:r>
            <a:r>
              <a:rPr lang="en-US" sz="2000" dirty="0"/>
              <a:t>to testify on the points at </a:t>
            </a:r>
            <a:r>
              <a:rPr lang="en-US" sz="2000" dirty="0" smtClean="0"/>
              <a:t>issue (Art. 27(4) Swiss Rules).</a:t>
            </a:r>
          </a:p>
        </p:txBody>
      </p:sp>
    </p:spTree>
    <p:extLst>
      <p:ext uri="{BB962C8B-B14F-4D97-AF65-F5344CB8AC3E}">
        <p14:creationId xmlns:p14="http://schemas.microsoft.com/office/powerpoint/2010/main" val="283158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/>
              <a:t>Thank</a:t>
            </a:r>
            <a:r>
              <a:rPr lang="de-CH" b="1" dirty="0"/>
              <a:t> </a:t>
            </a:r>
            <a:r>
              <a:rPr lang="de-CH" b="1" dirty="0" err="1"/>
              <a:t>you</a:t>
            </a:r>
            <a:r>
              <a:rPr lang="de-CH" b="1" dirty="0"/>
              <a:t>!</a:t>
            </a:r>
            <a:r>
              <a:rPr lang="en-US" sz="2400" b="1" dirty="0" smtClean="0"/>
              <a:t> </a:t>
            </a:r>
          </a:p>
          <a:p>
            <a:pPr marL="0" lvl="1" indent="0" eaLnBrk="1" hangingPunct="1">
              <a:buNone/>
            </a:pPr>
            <a:r>
              <a:rPr lang="en-US" sz="2000" dirty="0" smtClean="0"/>
              <a:t>Contact:</a:t>
            </a:r>
          </a:p>
          <a:p>
            <a:pPr marL="0" lvl="1" indent="0" eaLnBrk="1" hangingPunct="1">
              <a:buNone/>
              <a:tabLst>
                <a:tab pos="3594100" algn="l"/>
              </a:tabLst>
            </a:pPr>
            <a:r>
              <a:rPr lang="en-US" sz="2000" dirty="0" smtClean="0"/>
              <a:t>Dr. Christian Oetiker LL.M.	</a:t>
            </a:r>
            <a:br>
              <a:rPr lang="en-US" sz="2000" dirty="0" smtClean="0"/>
            </a:br>
            <a:r>
              <a:rPr lang="en-US" sz="2000" dirty="0" smtClean="0"/>
              <a:t>VISCHER AG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>
                <a:hlinkClick r:id="rId3"/>
              </a:rPr>
              <a:t>coetiker@vischer.com</a:t>
            </a:r>
            <a:endParaRPr lang="en-US" sz="2000" dirty="0" smtClean="0"/>
          </a:p>
          <a:p>
            <a:pPr marL="0" lvl="1" indent="0" eaLnBrk="1" hangingPunct="1">
              <a:spcBef>
                <a:spcPts val="1200"/>
              </a:spcBef>
              <a:buNone/>
              <a:tabLst>
                <a:tab pos="3594100" algn="l"/>
              </a:tabLst>
            </a:pPr>
            <a:r>
              <a:rPr lang="en-US" sz="2000" dirty="0" err="1" smtClean="0"/>
              <a:t>Schützengasse</a:t>
            </a:r>
            <a:r>
              <a:rPr lang="en-US" sz="2000" dirty="0" smtClean="0"/>
              <a:t> 1</a:t>
            </a:r>
            <a:br>
              <a:rPr lang="en-US" sz="2000" dirty="0" smtClean="0"/>
            </a:br>
            <a:r>
              <a:rPr lang="en-US" sz="2000" dirty="0" smtClean="0"/>
              <a:t>CH-8021 Zurich</a:t>
            </a:r>
            <a:br>
              <a:rPr lang="en-US" sz="2000" dirty="0" smtClean="0"/>
            </a:br>
            <a:r>
              <a:rPr lang="en-US" sz="2000" dirty="0" smtClean="0"/>
              <a:t>+41 58 211 34 00</a:t>
            </a:r>
          </a:p>
          <a:p>
            <a:pPr marL="0" lvl="1" indent="0" eaLnBrk="1" hangingPunct="1">
              <a:spcBef>
                <a:spcPts val="1200"/>
              </a:spcBef>
              <a:buNone/>
              <a:tabLst>
                <a:tab pos="3594100" algn="l"/>
              </a:tabLst>
            </a:pPr>
            <a:r>
              <a:rPr lang="en-US" sz="2000" dirty="0" err="1" smtClean="0"/>
              <a:t>Aeschenvorstadt</a:t>
            </a:r>
            <a:r>
              <a:rPr lang="en-US" sz="2000" dirty="0" smtClean="0"/>
              <a:t> 4, </a:t>
            </a:r>
            <a:br>
              <a:rPr lang="en-US" sz="2000" dirty="0" smtClean="0"/>
            </a:br>
            <a:r>
              <a:rPr lang="en-US" sz="2000" dirty="0" smtClean="0"/>
              <a:t>CH-4010 Basel</a:t>
            </a:r>
            <a:br>
              <a:rPr lang="en-US" sz="2000" dirty="0" smtClean="0"/>
            </a:br>
            <a:r>
              <a:rPr lang="en-US" sz="2000" dirty="0" smtClean="0"/>
              <a:t>+41 58 211 33 00</a:t>
            </a:r>
          </a:p>
          <a:p>
            <a:pPr marL="0" lvl="1" indent="0" eaLnBrk="1" hangingPunct="1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581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smtClean="0"/>
              <a:t>The Swiss Rules' Approach </a:t>
            </a:r>
            <a:r>
              <a:rPr lang="de-CH" b="1" dirty="0" err="1" smtClean="0"/>
              <a:t>as</a:t>
            </a:r>
            <a:r>
              <a:rPr lang="de-CH" b="1" dirty="0" smtClean="0"/>
              <a:t> </a:t>
            </a:r>
            <a:r>
              <a:rPr lang="de-CH" b="1" dirty="0" err="1" smtClean="0"/>
              <a:t>to</a:t>
            </a:r>
            <a:r>
              <a:rPr lang="de-CH" b="1" dirty="0" smtClean="0"/>
              <a:t> </a:t>
            </a:r>
            <a:r>
              <a:rPr lang="de-CH" b="1" dirty="0" err="1" smtClean="0"/>
              <a:t>Evidence</a:t>
            </a:r>
            <a:endParaRPr lang="de-CH" b="1" dirty="0" smtClean="0"/>
          </a:p>
          <a:p>
            <a:pPr marL="361950" lvl="1" indent="-361950" eaLnBrk="1" hangingPunct="1"/>
            <a:r>
              <a:rPr lang="en-US" sz="2400" dirty="0" smtClean="0"/>
              <a:t>No comprehensive rules on the taking of evidence.</a:t>
            </a:r>
          </a:p>
          <a:p>
            <a:pPr marL="361950" lvl="1" indent="-361950" eaLnBrk="1" hangingPunct="1"/>
            <a:r>
              <a:rPr lang="en-US" sz="2400" dirty="0" smtClean="0"/>
              <a:t>The Swiss Rules set a few cornerstones.</a:t>
            </a:r>
          </a:p>
          <a:p>
            <a:pPr marL="361950" lvl="1" indent="-361950" eaLnBrk="1" hangingPunct="1"/>
            <a:r>
              <a:rPr lang="en-US" sz="2400" dirty="0" smtClean="0"/>
              <a:t>Basic principles:</a:t>
            </a:r>
          </a:p>
          <a:p>
            <a:pPr marL="762000" lvl="2" indent="-361950" eaLnBrk="1" hangingPunct="1"/>
            <a:r>
              <a:rPr lang="en-US" sz="2000" dirty="0" smtClean="0"/>
              <a:t>Burden of proof (Art. 24(1) Swiss Rules).</a:t>
            </a:r>
          </a:p>
          <a:p>
            <a:pPr marL="762000" lvl="2" indent="-361950" eaLnBrk="1" hangingPunct="1"/>
            <a:r>
              <a:rPr lang="en-US" sz="2000" dirty="0"/>
              <a:t>The arbitral tribunal </a:t>
            </a:r>
            <a:r>
              <a:rPr lang="en-US" sz="2000" dirty="0" smtClean="0"/>
              <a:t>determines </a:t>
            </a:r>
            <a:r>
              <a:rPr lang="en-US" sz="2000" dirty="0"/>
              <a:t>the admissibility, relevance, materiality, and weight of the </a:t>
            </a:r>
            <a:r>
              <a:rPr lang="en-US" sz="2000" dirty="0" smtClean="0"/>
              <a:t>evidence (Art. 24(2) Swiss Rules).</a:t>
            </a:r>
          </a:p>
          <a:p>
            <a:pPr marL="762000" lvl="2" indent="-361950" eaLnBrk="1" hangingPunct="1"/>
            <a:r>
              <a:rPr lang="en-US" sz="2000" dirty="0" smtClean="0"/>
              <a:t>Explicit power to request the production of evidence (Art. 24(3) Swiss Rules).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0613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 smtClean="0"/>
              <a:t>Admissible</a:t>
            </a:r>
            <a:r>
              <a:rPr lang="de-CH" b="1" dirty="0" smtClean="0"/>
              <a:t> </a:t>
            </a:r>
            <a:r>
              <a:rPr lang="de-CH" b="1" dirty="0" err="1" smtClean="0"/>
              <a:t>Types</a:t>
            </a:r>
            <a:r>
              <a:rPr lang="de-CH" b="1" dirty="0" smtClean="0"/>
              <a:t> </a:t>
            </a:r>
            <a:r>
              <a:rPr lang="de-CH" b="1" dirty="0" err="1" smtClean="0"/>
              <a:t>of</a:t>
            </a:r>
            <a:r>
              <a:rPr lang="de-CH" b="1" dirty="0" smtClean="0"/>
              <a:t> </a:t>
            </a:r>
            <a:r>
              <a:rPr lang="de-CH" b="1" dirty="0" err="1" smtClean="0"/>
              <a:t>Evidence</a:t>
            </a:r>
            <a:endParaRPr lang="de-CH" b="1" dirty="0" smtClean="0"/>
          </a:p>
          <a:p>
            <a:pPr marL="361950" lvl="1" indent="-361950" eaLnBrk="1" hangingPunct="1"/>
            <a:r>
              <a:rPr lang="en-US" sz="2400" dirty="0" smtClean="0"/>
              <a:t>Documentary evidence (wide notion of documents).</a:t>
            </a:r>
          </a:p>
          <a:p>
            <a:pPr marL="361950" lvl="1" indent="-361950" eaLnBrk="1" hangingPunct="1"/>
            <a:r>
              <a:rPr lang="en-US" sz="2400" dirty="0" smtClean="0"/>
              <a:t>Witness evidence.</a:t>
            </a:r>
          </a:p>
          <a:p>
            <a:pPr marL="361950" lvl="1" indent="-361950" eaLnBrk="1" hangingPunct="1"/>
            <a:r>
              <a:rPr lang="en-US" sz="2400" dirty="0" smtClean="0"/>
              <a:t>Expert evidence (party-appointed and tribunal-appointed).</a:t>
            </a:r>
          </a:p>
          <a:p>
            <a:pPr marL="361950" lvl="1" indent="-361950" eaLnBrk="1" hangingPunct="1"/>
            <a:r>
              <a:rPr lang="en-US" sz="2400" dirty="0" smtClean="0"/>
              <a:t>Inspections (Art.16(3) Swiss Rules).</a:t>
            </a:r>
          </a:p>
          <a:p>
            <a:pPr marL="361950" lvl="1" indent="-361950" eaLnBrk="1" hangingPunct="1"/>
            <a:r>
              <a:rPr lang="en-US" sz="2400" dirty="0" smtClean="0"/>
              <a:t>No </a:t>
            </a:r>
            <a:r>
              <a:rPr lang="en-US" sz="2400" i="1" dirty="0" smtClean="0"/>
              <a:t>numerus </a:t>
            </a:r>
            <a:r>
              <a:rPr lang="en-US" sz="2400" i="1" dirty="0" err="1" smtClean="0"/>
              <a:t>clausus</a:t>
            </a:r>
            <a:r>
              <a:rPr lang="en-US" sz="240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3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 smtClean="0"/>
              <a:t>Documentary</a:t>
            </a:r>
            <a:r>
              <a:rPr lang="de-CH" b="1" dirty="0" smtClean="0"/>
              <a:t> </a:t>
            </a:r>
            <a:r>
              <a:rPr lang="de-CH" b="1" dirty="0" err="1" smtClean="0"/>
              <a:t>Evidence</a:t>
            </a:r>
            <a:endParaRPr lang="de-CH" b="1" dirty="0" smtClean="0"/>
          </a:p>
          <a:p>
            <a:pPr marL="361950" lvl="1" indent="-361950" eaLnBrk="1" hangingPunct="1"/>
            <a:r>
              <a:rPr lang="en-US" sz="2400" dirty="0"/>
              <a:t>Cornerstones set out in the Swiss Rules</a:t>
            </a:r>
            <a:r>
              <a:rPr lang="en-US" sz="2400" dirty="0" smtClean="0"/>
              <a:t>:</a:t>
            </a:r>
          </a:p>
          <a:p>
            <a:pPr marL="762000" lvl="2" indent="-361950" eaLnBrk="1" hangingPunct="1"/>
            <a:r>
              <a:rPr lang="en-US" sz="2000" dirty="0" smtClean="0"/>
              <a:t>As a rule, submission of documentary evidence with that Statement of Claim and the Statement of </a:t>
            </a:r>
            <a:r>
              <a:rPr lang="en-US" sz="2000" dirty="0" err="1" smtClean="0"/>
              <a:t>Defence</a:t>
            </a:r>
            <a:r>
              <a:rPr lang="en-US" sz="2000" dirty="0" smtClean="0"/>
              <a:t> (</a:t>
            </a:r>
            <a:r>
              <a:rPr lang="en-US" sz="2000" dirty="0"/>
              <a:t>Art.18(3) and Art.19(2) Swiss Rules</a:t>
            </a:r>
            <a:r>
              <a:rPr lang="en-US" sz="2000" dirty="0" smtClean="0"/>
              <a:t>).</a:t>
            </a:r>
          </a:p>
          <a:p>
            <a:pPr marL="762000" lvl="2" indent="-361950" eaLnBrk="1" hangingPunct="1"/>
            <a:r>
              <a:rPr lang="en-US" sz="2000" dirty="0" smtClean="0"/>
              <a:t>Translation of documents in a language other than the agreed language(s) (Art. 17(2) Swiss Rules).</a:t>
            </a:r>
          </a:p>
          <a:p>
            <a:pPr marL="762000" lvl="2" indent="-361950" eaLnBrk="1" hangingPunct="1"/>
            <a:r>
              <a:rPr lang="en-US" sz="2000" dirty="0" smtClean="0"/>
              <a:t>Explicit power to order the production of documents (Art. 24(3) Swiss Rules).</a:t>
            </a:r>
          </a:p>
          <a:p>
            <a:pPr marL="762000" lvl="2" indent="-361950" eaLnBrk="1" hangingPunct="1"/>
            <a:r>
              <a:rPr lang="en-US" sz="2000" dirty="0"/>
              <a:t>After consulting with the parties, the arbitral tribunal may </a:t>
            </a:r>
            <a:r>
              <a:rPr lang="en-US" sz="2000" dirty="0" smtClean="0"/>
              <a:t>decide </a:t>
            </a:r>
            <a:r>
              <a:rPr lang="en-US" sz="2000" dirty="0"/>
              <a:t>to conduct the proceedings on the basis of documents and other materials (Art. 15(2) Swiss Rules).</a:t>
            </a:r>
          </a:p>
          <a:p>
            <a:pPr marL="762000" lvl="2" indent="-361950" eaLnBrk="1" hangingPunct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3862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 smtClean="0"/>
              <a:t>Production</a:t>
            </a:r>
            <a:r>
              <a:rPr lang="de-CH" b="1" dirty="0" smtClean="0"/>
              <a:t> </a:t>
            </a:r>
            <a:r>
              <a:rPr lang="de-CH" b="1" dirty="0" err="1" smtClean="0"/>
              <a:t>of</a:t>
            </a:r>
            <a:r>
              <a:rPr lang="de-CH" b="1" dirty="0" smtClean="0"/>
              <a:t> </a:t>
            </a:r>
            <a:r>
              <a:rPr lang="de-CH" b="1" dirty="0" err="1" smtClean="0"/>
              <a:t>Documents</a:t>
            </a:r>
            <a:endParaRPr lang="de-CH" b="1" dirty="0" smtClean="0"/>
          </a:p>
          <a:p>
            <a:pPr marL="347663" lvl="1" indent="-347663" eaLnBrk="1" hangingPunct="1">
              <a:tabLst>
                <a:tab pos="355600" algn="l"/>
              </a:tabLst>
            </a:pPr>
            <a:r>
              <a:rPr lang="en-US" sz="2400" dirty="0"/>
              <a:t>Cornerstones set out in the Swiss Rules</a:t>
            </a:r>
            <a:r>
              <a:rPr lang="en-US" sz="2400" dirty="0" smtClean="0"/>
              <a:t>:</a:t>
            </a:r>
          </a:p>
          <a:p>
            <a:pPr marL="747713" lvl="2" indent="-347663" eaLnBrk="1" hangingPunct="1">
              <a:tabLst>
                <a:tab pos="355600" algn="l"/>
              </a:tabLst>
            </a:pPr>
            <a:r>
              <a:rPr lang="en-US" sz="2000" dirty="0"/>
              <a:t>Explicit power to order the production of documents (Art. 24(3) Swiss Rules</a:t>
            </a:r>
            <a:r>
              <a:rPr lang="en-US" sz="2000" dirty="0" smtClean="0"/>
              <a:t>).</a:t>
            </a:r>
          </a:p>
          <a:p>
            <a:pPr marL="747713" lvl="2" indent="-347663" eaLnBrk="1" hangingPunct="1">
              <a:tabLst>
                <a:tab pos="355600" algn="l"/>
              </a:tabLst>
            </a:pPr>
            <a:r>
              <a:rPr lang="en-US" sz="2000" dirty="0" smtClean="0"/>
              <a:t>Default rule (Art. 28(3) Swiss Rules).</a:t>
            </a:r>
            <a:endParaRPr lang="en-US" sz="2000" dirty="0"/>
          </a:p>
          <a:p>
            <a:pPr marL="347663" lvl="1" indent="-347663" eaLnBrk="1" hangingPunct="1">
              <a:tabLst>
                <a:tab pos="355600" algn="l"/>
              </a:tabLst>
            </a:pPr>
            <a:r>
              <a:rPr lang="en-US" sz="2400" dirty="0" smtClean="0"/>
              <a:t>No </a:t>
            </a:r>
            <a:r>
              <a:rPr lang="en-US" sz="2400" dirty="0"/>
              <a:t>inherent discretion to order US-style </a:t>
            </a:r>
            <a:r>
              <a:rPr lang="en-US" sz="2400" dirty="0" smtClean="0"/>
              <a:t>discovery </a:t>
            </a:r>
            <a:r>
              <a:rPr lang="en-US" sz="2400" dirty="0"/>
              <a:t>or UK-style disclosure.</a:t>
            </a:r>
          </a:p>
          <a:p>
            <a:pPr marL="347663" lvl="1" indent="-347663" eaLnBrk="1" hangingPunct="1">
              <a:tabLst>
                <a:tab pos="355600" algn="l"/>
              </a:tabLst>
            </a:pPr>
            <a:r>
              <a:rPr lang="en-US" sz="2400" dirty="0"/>
              <a:t>Application of the IBA Rules on the Taking of Evidence in International Arbitration?</a:t>
            </a:r>
          </a:p>
          <a:p>
            <a:pPr marL="725488" lvl="2" indent="-363538" eaLnBrk="1" hangingPunct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306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 smtClean="0"/>
              <a:t>Production</a:t>
            </a:r>
            <a:r>
              <a:rPr lang="de-CH" b="1" dirty="0" smtClean="0"/>
              <a:t> </a:t>
            </a:r>
            <a:r>
              <a:rPr lang="de-CH" b="1" dirty="0" err="1" smtClean="0"/>
              <a:t>of</a:t>
            </a:r>
            <a:r>
              <a:rPr lang="de-CH" b="1" dirty="0" smtClean="0"/>
              <a:t> </a:t>
            </a:r>
            <a:r>
              <a:rPr lang="de-CH" b="1" dirty="0" err="1" smtClean="0"/>
              <a:t>Documents</a:t>
            </a:r>
            <a:endParaRPr lang="de-CH" b="1" dirty="0" smtClean="0"/>
          </a:p>
          <a:p>
            <a:pPr marL="347663" lvl="1" indent="-347663" eaLnBrk="1" hangingPunct="1">
              <a:tabLst>
                <a:tab pos="355600" algn="l"/>
              </a:tabLst>
            </a:pPr>
            <a:r>
              <a:rPr lang="en-US" sz="2400" dirty="0"/>
              <a:t>Other issues to be considered:</a:t>
            </a:r>
          </a:p>
          <a:p>
            <a:pPr marL="747713" lvl="2" indent="-347663" eaLnBrk="1" hangingPunct="1">
              <a:tabLst>
                <a:tab pos="355600" algn="l"/>
              </a:tabLst>
            </a:pPr>
            <a:r>
              <a:rPr lang="en-US" sz="2000" dirty="0" smtClean="0"/>
              <a:t>Time </a:t>
            </a:r>
            <a:r>
              <a:rPr lang="en-US" sz="2000" dirty="0"/>
              <a:t>when the requests for the production of documents need to be </a:t>
            </a:r>
            <a:r>
              <a:rPr lang="en-US" sz="2000" dirty="0" smtClean="0"/>
              <a:t>filed.</a:t>
            </a:r>
            <a:endParaRPr lang="en-US" sz="2000" dirty="0"/>
          </a:p>
          <a:p>
            <a:pPr marL="747713" lvl="2" indent="-347663" eaLnBrk="1" hangingPunct="1">
              <a:tabLst>
                <a:tab pos="355600" algn="l"/>
              </a:tabLst>
            </a:pPr>
            <a:r>
              <a:rPr lang="en-US" sz="2000" dirty="0" smtClean="0"/>
              <a:t>Prerequisites </a:t>
            </a:r>
            <a:r>
              <a:rPr lang="en-US" sz="2000" dirty="0"/>
              <a:t>which the requesting party needs to </a:t>
            </a:r>
            <a:r>
              <a:rPr lang="en-US" sz="2000" dirty="0" smtClean="0"/>
              <a:t>show.</a:t>
            </a:r>
            <a:endParaRPr lang="en-US" sz="2000" dirty="0"/>
          </a:p>
          <a:p>
            <a:pPr marL="747713" lvl="2" indent="-347663" eaLnBrk="1" hangingPunct="1">
              <a:tabLst>
                <a:tab pos="355600" algn="l"/>
              </a:tabLst>
            </a:pPr>
            <a:r>
              <a:rPr lang="en-US" sz="2000" dirty="0" smtClean="0"/>
              <a:t>Time-limit for voluntarily compliance.</a:t>
            </a:r>
            <a:endParaRPr lang="en-US" sz="2000" dirty="0"/>
          </a:p>
          <a:p>
            <a:pPr marL="747713" lvl="2" indent="-347663" eaLnBrk="1" hangingPunct="1">
              <a:tabLst>
                <a:tab pos="355600" algn="l"/>
              </a:tabLst>
            </a:pPr>
            <a:r>
              <a:rPr lang="en-US" sz="2000" dirty="0" smtClean="0"/>
              <a:t>Process </a:t>
            </a:r>
            <a:r>
              <a:rPr lang="en-US" sz="2000" dirty="0"/>
              <a:t>for decisions to be taken by the arbitral </a:t>
            </a:r>
            <a:r>
              <a:rPr lang="en-US" sz="2000" dirty="0" smtClean="0"/>
              <a:t>tribunal.</a:t>
            </a:r>
            <a:endParaRPr lang="en-US" sz="2000" dirty="0"/>
          </a:p>
          <a:p>
            <a:pPr marL="747713" lvl="2" indent="-347663" eaLnBrk="1" hangingPunct="1">
              <a:tabLst>
                <a:tab pos="355600" algn="l"/>
              </a:tabLst>
            </a:pPr>
            <a:r>
              <a:rPr lang="en-US" sz="2000" dirty="0" smtClean="0"/>
              <a:t>Time-limit for </a:t>
            </a:r>
            <a:r>
              <a:rPr lang="en-US" sz="2000" dirty="0"/>
              <a:t>the submission of </a:t>
            </a:r>
            <a:r>
              <a:rPr lang="en-US" sz="2000" dirty="0" smtClean="0"/>
              <a:t>documents (as ordered).</a:t>
            </a:r>
            <a:endParaRPr lang="en-US" sz="2000" dirty="0"/>
          </a:p>
          <a:p>
            <a:pPr marL="747713" lvl="2" indent="-347663" eaLnBrk="1" hangingPunct="1">
              <a:tabLst>
                <a:tab pos="355600" algn="l"/>
              </a:tabLst>
            </a:pPr>
            <a:r>
              <a:rPr lang="en-US" sz="2000" dirty="0" smtClean="0"/>
              <a:t>Consequences of non-compliance (</a:t>
            </a:r>
            <a:r>
              <a:rPr lang="en-US" sz="2000" dirty="0"/>
              <a:t>negative inference).   </a:t>
            </a:r>
          </a:p>
          <a:p>
            <a:pPr marL="747713" lvl="2" indent="-347663" eaLnBrk="1" hangingPunct="1">
              <a:tabLst>
                <a:tab pos="355600" algn="l"/>
              </a:tabLst>
            </a:pPr>
            <a:r>
              <a:rPr lang="en-US" sz="2000" dirty="0" smtClean="0"/>
              <a:t>Production </a:t>
            </a:r>
            <a:r>
              <a:rPr lang="en-US" sz="2000" dirty="0"/>
              <a:t>of </a:t>
            </a:r>
            <a:r>
              <a:rPr lang="en-US" sz="2000" dirty="0" smtClean="0"/>
              <a:t>documents </a:t>
            </a:r>
            <a:r>
              <a:rPr lang="en-US" sz="2000" dirty="0"/>
              <a:t>in the possession of third parties and the consequences of non-compliance</a:t>
            </a:r>
            <a:r>
              <a:rPr lang="en-US" sz="1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36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 smtClean="0"/>
              <a:t>Production</a:t>
            </a:r>
            <a:r>
              <a:rPr lang="de-CH" b="1" dirty="0" smtClean="0"/>
              <a:t> </a:t>
            </a:r>
            <a:r>
              <a:rPr lang="de-CH" b="1" dirty="0" err="1" smtClean="0"/>
              <a:t>of</a:t>
            </a:r>
            <a:r>
              <a:rPr lang="de-CH" b="1" dirty="0" smtClean="0"/>
              <a:t> </a:t>
            </a:r>
            <a:r>
              <a:rPr lang="de-CH" b="1" dirty="0" err="1" smtClean="0"/>
              <a:t>Documents</a:t>
            </a:r>
            <a:endParaRPr lang="de-CH" b="1" dirty="0" smtClean="0"/>
          </a:p>
          <a:p>
            <a:pPr marL="361950" lvl="1" indent="-361950" eaLnBrk="1" hangingPunct="1"/>
            <a:r>
              <a:rPr lang="en-US" sz="2400" dirty="0" smtClean="0"/>
              <a:t>Commonly used criteria (in the absence of a specific agreement):</a:t>
            </a:r>
          </a:p>
          <a:p>
            <a:pPr marL="914400" lvl="2" indent="-514350" eaLnBrk="1" hangingPunct="1">
              <a:buFont typeface="+mj-lt"/>
              <a:buAutoNum type="romanLcPeriod"/>
            </a:pPr>
            <a:r>
              <a:rPr lang="en-US" sz="2000" dirty="0" smtClean="0"/>
              <a:t>documents </a:t>
            </a:r>
            <a:r>
              <a:rPr lang="en-US" sz="2000" dirty="0"/>
              <a:t>or category of documents are identified with a </a:t>
            </a:r>
            <a:r>
              <a:rPr lang="en-US" sz="2000" dirty="0" smtClean="0"/>
              <a:t>reasonable degree </a:t>
            </a:r>
            <a:r>
              <a:rPr lang="en-US" sz="2000" dirty="0"/>
              <a:t>of </a:t>
            </a:r>
            <a:r>
              <a:rPr lang="en-US" sz="2000" dirty="0" smtClean="0"/>
              <a:t>specificity</a:t>
            </a:r>
            <a:r>
              <a:rPr lang="en-US" sz="2000" dirty="0"/>
              <a:t>;</a:t>
            </a:r>
            <a:endParaRPr lang="en-US" sz="2000" dirty="0" smtClean="0"/>
          </a:p>
          <a:p>
            <a:pPr marL="914400" lvl="2" indent="-514350" eaLnBrk="1" hangingPunct="1">
              <a:buFont typeface="+mj-lt"/>
              <a:buAutoNum type="romanLcPeriod"/>
            </a:pPr>
            <a:r>
              <a:rPr lang="en-US" sz="2000" dirty="0" smtClean="0"/>
              <a:t>the </a:t>
            </a:r>
            <a:r>
              <a:rPr lang="en-US" sz="2000" dirty="0"/>
              <a:t>documents are relevant and material to the determination of the issues in dispute;</a:t>
            </a:r>
          </a:p>
          <a:p>
            <a:pPr marL="914400" lvl="2" indent="-514350" eaLnBrk="1" hangingPunct="1">
              <a:buFont typeface="+mj-lt"/>
              <a:buAutoNum type="romanLcPeriod"/>
            </a:pPr>
            <a:r>
              <a:rPr lang="en-US" sz="2000" dirty="0" smtClean="0"/>
              <a:t>the </a:t>
            </a:r>
            <a:r>
              <a:rPr lang="en-US" sz="2000" dirty="0"/>
              <a:t>other party is in possession of the documents or can obtain them without undue </a:t>
            </a:r>
            <a:r>
              <a:rPr lang="en-US" sz="2000" dirty="0" smtClean="0"/>
              <a:t>inconvenience;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361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 smtClean="0"/>
              <a:t>Production</a:t>
            </a:r>
            <a:r>
              <a:rPr lang="de-CH" b="1" dirty="0" smtClean="0"/>
              <a:t> </a:t>
            </a:r>
            <a:r>
              <a:rPr lang="de-CH" b="1" dirty="0" err="1" smtClean="0"/>
              <a:t>of</a:t>
            </a:r>
            <a:r>
              <a:rPr lang="de-CH" b="1" dirty="0" smtClean="0"/>
              <a:t> </a:t>
            </a:r>
            <a:r>
              <a:rPr lang="de-CH" b="1" dirty="0" err="1" smtClean="0"/>
              <a:t>Documents</a:t>
            </a:r>
            <a:endParaRPr lang="de-CH" b="1" dirty="0" smtClean="0"/>
          </a:p>
          <a:p>
            <a:pPr marL="361950" lvl="1" indent="-361950" eaLnBrk="1" hangingPunct="1"/>
            <a:r>
              <a:rPr lang="en-US" sz="2400" dirty="0" smtClean="0"/>
              <a:t>Commonly used criteria (in the absence of a specific agreement):</a:t>
            </a:r>
          </a:p>
          <a:p>
            <a:pPr marL="914400" lvl="2" indent="-514350" eaLnBrk="1" hangingPunct="1">
              <a:buFont typeface="+mj-lt"/>
              <a:buAutoNum type="romanLcPeriod" startAt="4"/>
            </a:pPr>
            <a:r>
              <a:rPr lang="en-US" sz="2000" dirty="0" smtClean="0"/>
              <a:t>no </a:t>
            </a:r>
            <a:r>
              <a:rPr lang="en-US" sz="2000" dirty="0"/>
              <a:t>compelling grounds of  commercial or technical confidentiality or of political or institutional </a:t>
            </a:r>
            <a:r>
              <a:rPr lang="en-US" sz="2000" dirty="0" smtClean="0"/>
              <a:t>sensitivity; </a:t>
            </a:r>
            <a:endParaRPr lang="en-US" sz="2000" dirty="0"/>
          </a:p>
          <a:p>
            <a:pPr marL="914400" lvl="2" indent="-514350" eaLnBrk="1" hangingPunct="1">
              <a:buFont typeface="+mj-lt"/>
              <a:buAutoNum type="romanLcPeriod" startAt="4"/>
            </a:pPr>
            <a:r>
              <a:rPr lang="en-US" sz="2000" dirty="0" smtClean="0"/>
              <a:t>no </a:t>
            </a:r>
            <a:r>
              <a:rPr lang="en-US" sz="2000" dirty="0"/>
              <a:t>legal impediment or </a:t>
            </a:r>
            <a:r>
              <a:rPr lang="en-US" sz="2000" dirty="0" smtClean="0"/>
              <a:t>privilege;</a:t>
            </a:r>
          </a:p>
          <a:p>
            <a:pPr marL="914400" lvl="2" indent="-514350" eaLnBrk="1" hangingPunct="1">
              <a:buFont typeface="+mj-lt"/>
              <a:buAutoNum type="romanLcPeriod" startAt="4"/>
            </a:pPr>
            <a:r>
              <a:rPr lang="en-US" sz="2000" dirty="0" smtClean="0"/>
              <a:t>compelling </a:t>
            </a:r>
            <a:r>
              <a:rPr lang="en-US" sz="2000" dirty="0"/>
              <a:t>considerations of fairness and equality of the parties r</a:t>
            </a:r>
            <a:r>
              <a:rPr lang="en-US" sz="2000" dirty="0" smtClean="0"/>
              <a:t>equire the </a:t>
            </a:r>
            <a:r>
              <a:rPr lang="en-US" sz="2000" dirty="0"/>
              <a:t>request to be </a:t>
            </a:r>
            <a:r>
              <a:rPr lang="en-US" sz="2000" dirty="0" smtClean="0"/>
              <a:t>granted.</a:t>
            </a:r>
            <a:endParaRPr lang="en-US" sz="2000" dirty="0"/>
          </a:p>
          <a:p>
            <a:pPr marL="725488" lvl="2" indent="-363538" eaLnBrk="1" hangingPunct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6497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352928" cy="4392488"/>
          </a:xfrm>
        </p:spPr>
        <p:txBody>
          <a:bodyPr/>
          <a:lstStyle/>
          <a:p>
            <a:pPr marL="0" lvl="1" indent="0" eaLnBrk="1" hangingPunct="1">
              <a:spcBef>
                <a:spcPts val="600"/>
              </a:spcBef>
              <a:spcAft>
                <a:spcPts val="1200"/>
              </a:spcAft>
              <a:buNone/>
            </a:pPr>
            <a:r>
              <a:rPr lang="de-CH" b="1" dirty="0" err="1" smtClean="0"/>
              <a:t>Witness</a:t>
            </a:r>
            <a:r>
              <a:rPr lang="de-CH" b="1" dirty="0" smtClean="0"/>
              <a:t> </a:t>
            </a:r>
            <a:r>
              <a:rPr lang="de-CH" b="1" dirty="0" err="1" smtClean="0"/>
              <a:t>Evidence</a:t>
            </a:r>
            <a:endParaRPr lang="de-CH" b="1" dirty="0" smtClean="0"/>
          </a:p>
          <a:p>
            <a:pPr marL="325438" lvl="1" indent="-363538" eaLnBrk="1" hangingPunct="1"/>
            <a:r>
              <a:rPr lang="en-US" sz="2300" dirty="0" smtClean="0"/>
              <a:t>Cornerstones set out in the Swiss Rules:</a:t>
            </a:r>
          </a:p>
          <a:p>
            <a:pPr marL="725488" lvl="2" indent="-363538" eaLnBrk="1" hangingPunct="1"/>
            <a:r>
              <a:rPr lang="en-US" sz="2000" dirty="0" smtClean="0"/>
              <a:t>Any </a:t>
            </a:r>
            <a:r>
              <a:rPr lang="en-US" sz="2000" dirty="0"/>
              <a:t>person may be a witness </a:t>
            </a:r>
            <a:r>
              <a:rPr lang="en-US" sz="2000" dirty="0" smtClean="0"/>
              <a:t>in </a:t>
            </a:r>
            <a:r>
              <a:rPr lang="en-US" sz="2000" dirty="0"/>
              <a:t>the </a:t>
            </a:r>
            <a:r>
              <a:rPr lang="en-US" sz="2000" dirty="0" smtClean="0"/>
              <a:t>arbitration (Art. 25(2) Swiss Rules).</a:t>
            </a:r>
          </a:p>
          <a:p>
            <a:pPr marL="725488" lvl="2" indent="-363538" eaLnBrk="1" hangingPunct="1"/>
            <a:r>
              <a:rPr lang="en-US" sz="2000" dirty="0"/>
              <a:t>It is not improper for a party, its officers, </a:t>
            </a:r>
            <a:r>
              <a:rPr lang="en-US" sz="2000" dirty="0" smtClean="0"/>
              <a:t>employees, legal </a:t>
            </a:r>
            <a:r>
              <a:rPr lang="en-US" sz="2000" dirty="0"/>
              <a:t>advisors, or counsel to interview </a:t>
            </a:r>
            <a:r>
              <a:rPr lang="en-US" sz="2000" dirty="0" smtClean="0"/>
              <a:t>witnesses or potential witnesses (Art. 25(2) Swiss Rules).</a:t>
            </a:r>
          </a:p>
          <a:p>
            <a:pPr marL="725488" lvl="2" indent="-363538" eaLnBrk="1" hangingPunct="1"/>
            <a:r>
              <a:rPr lang="en-US" sz="2000" dirty="0" smtClean="0"/>
              <a:t>The </a:t>
            </a:r>
            <a:r>
              <a:rPr lang="en-US" sz="2000" dirty="0"/>
              <a:t>evidence of witnesses </a:t>
            </a:r>
            <a:r>
              <a:rPr lang="en-US" sz="2000" dirty="0" smtClean="0"/>
              <a:t>may </a:t>
            </a:r>
            <a:r>
              <a:rPr lang="en-US" sz="2000" dirty="0"/>
              <a:t>be presented in the form of written statements </a:t>
            </a:r>
            <a:r>
              <a:rPr lang="en-US" sz="2000" dirty="0" smtClean="0"/>
              <a:t>or reports (Art. 25(3) Swiss Rules).</a:t>
            </a:r>
          </a:p>
          <a:p>
            <a:pPr marL="725488" lvl="2" indent="-363538" eaLnBrk="1" hangingPunct="1"/>
            <a:r>
              <a:rPr lang="en-US" sz="2000" dirty="0" smtClean="0"/>
              <a:t>Examination in </a:t>
            </a:r>
            <a:r>
              <a:rPr lang="en-US" sz="2000" dirty="0"/>
              <a:t>the manner set by the arbitral </a:t>
            </a:r>
            <a:r>
              <a:rPr lang="en-US" sz="2000" dirty="0" smtClean="0"/>
              <a:t>tribunal, including means that do not require physical presence (Art. 25(4) Swiss Rules).</a:t>
            </a:r>
          </a:p>
        </p:txBody>
      </p:sp>
    </p:spTree>
    <p:extLst>
      <p:ext uri="{BB962C8B-B14F-4D97-AF65-F5344CB8AC3E}">
        <p14:creationId xmlns:p14="http://schemas.microsoft.com/office/powerpoint/2010/main" val="61883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1177</Words>
  <Application>Microsoft Office PowerPoint</Application>
  <PresentationFormat>Bildschirmpräsentation (4:3)</PresentationFormat>
  <Paragraphs>120</Paragraphs>
  <Slides>17</Slides>
  <Notes>17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17</vt:i4>
      </vt:variant>
    </vt:vector>
  </HeadingPairs>
  <TitlesOfParts>
    <vt:vector size="22" baseType="lpstr">
      <vt:lpstr>Arial</vt:lpstr>
      <vt:lpstr>Frutiger LT 57 Cn</vt:lpstr>
      <vt:lpstr>Calibri</vt:lpstr>
      <vt:lpstr>Standarddesign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Evidence and Hearings under the Swiss Rules - Belgrade 09.12.2015 (Final Version)</dc:title>
  <dc:subject>DTYP:;SPRACHE:;AKOP:-1;DAUER:0;MandatsNr:;AdressNr:;WSTATE:;DSTATE:;OWNER:;VERSION:</dc:subject>
  <dc:creator> / </dc:creator>
  <cp:keywords/>
  <dc:description/>
  <cp:lastModifiedBy>Oetiker, Christian (352)</cp:lastModifiedBy>
  <cp:revision>249</cp:revision>
  <cp:lastPrinted>2012-10-04T09:14:11Z</cp:lastPrinted>
  <dcterms:created xsi:type="dcterms:W3CDTF">2011-08-31T09:11:48Z</dcterms:created>
  <dcterms:modified xsi:type="dcterms:W3CDTF">2015-12-07T09:19:54Z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I_KEY">
    <vt:lpwstr>0003104284</vt:lpwstr>
  </property>
</Properties>
</file>