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9"/>
  </p:notesMasterIdLst>
  <p:handoutMasterIdLst>
    <p:handoutMasterId r:id="rId30"/>
  </p:handoutMasterIdLst>
  <p:sldIdLst>
    <p:sldId id="256" r:id="rId3"/>
    <p:sldId id="362" r:id="rId4"/>
    <p:sldId id="330" r:id="rId5"/>
    <p:sldId id="331" r:id="rId6"/>
    <p:sldId id="338" r:id="rId7"/>
    <p:sldId id="340" r:id="rId8"/>
    <p:sldId id="341" r:id="rId9"/>
    <p:sldId id="342" r:id="rId10"/>
    <p:sldId id="351" r:id="rId11"/>
    <p:sldId id="352" r:id="rId12"/>
    <p:sldId id="363" r:id="rId13"/>
    <p:sldId id="353" r:id="rId14"/>
    <p:sldId id="354" r:id="rId15"/>
    <p:sldId id="355" r:id="rId16"/>
    <p:sldId id="364" r:id="rId17"/>
    <p:sldId id="343" r:id="rId18"/>
    <p:sldId id="361" r:id="rId19"/>
    <p:sldId id="344" r:id="rId20"/>
    <p:sldId id="345" r:id="rId21"/>
    <p:sldId id="366" r:id="rId22"/>
    <p:sldId id="365" r:id="rId23"/>
    <p:sldId id="367" r:id="rId24"/>
    <p:sldId id="347" r:id="rId25"/>
    <p:sldId id="357" r:id="rId26"/>
    <p:sldId id="358" r:id="rId27"/>
    <p:sldId id="350" r:id="rId28"/>
  </p:sldIdLst>
  <p:sldSz cx="9144000" cy="6858000" type="screen4x3"/>
  <p:notesSz cx="6797675" cy="9926638"/>
  <p:embeddedFontLst>
    <p:embeddedFont>
      <p:font typeface="Calibri" panose="020F0502020204030204" pitchFamily="34"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Маја Станивуковић" initials="МС"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E30"/>
    <a:srgbClr val="FF3300"/>
    <a:srgbClr val="FFCDCD"/>
    <a:srgbClr val="FFABAB"/>
    <a:srgbClr val="FF8B8B"/>
    <a:srgbClr val="FF535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38" autoAdjust="0"/>
    <p:restoredTop sz="78700" autoAdjust="0"/>
  </p:normalViewPr>
  <p:slideViewPr>
    <p:cSldViewPr>
      <p:cViewPr>
        <p:scale>
          <a:sx n="60" d="100"/>
          <a:sy n="60" d="100"/>
        </p:scale>
        <p:origin x="-1877" y="-19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7" d="100"/>
          <a:sy n="97" d="100"/>
        </p:scale>
        <p:origin x="-3582" y="-90"/>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46399" cy="496412"/>
          </a:xfrm>
          <a:prstGeom prst="rect">
            <a:avLst/>
          </a:prstGeom>
        </p:spPr>
        <p:txBody>
          <a:bodyPr vert="horz" lIns="92124" tIns="46062" rIns="92124" bIns="46062" rtlCol="0"/>
          <a:lstStyle>
            <a:lvl1pPr algn="l">
              <a:defRPr sz="1200"/>
            </a:lvl1pPr>
          </a:lstStyle>
          <a:p>
            <a:pPr>
              <a:defRPr/>
            </a:pPr>
            <a:endParaRPr lang="de-CH"/>
          </a:p>
        </p:txBody>
      </p:sp>
      <p:sp>
        <p:nvSpPr>
          <p:cNvPr id="3" name="Datumsplatzhalter 2"/>
          <p:cNvSpPr>
            <a:spLocks noGrp="1"/>
          </p:cNvSpPr>
          <p:nvPr>
            <p:ph type="dt" sz="quarter" idx="1"/>
          </p:nvPr>
        </p:nvSpPr>
        <p:spPr>
          <a:xfrm>
            <a:off x="3849689" y="2"/>
            <a:ext cx="2946399" cy="496412"/>
          </a:xfrm>
          <a:prstGeom prst="rect">
            <a:avLst/>
          </a:prstGeom>
        </p:spPr>
        <p:txBody>
          <a:bodyPr vert="horz" lIns="92124" tIns="46062" rIns="92124" bIns="46062" rtlCol="0"/>
          <a:lstStyle>
            <a:lvl1pPr algn="r">
              <a:defRPr sz="1200"/>
            </a:lvl1pPr>
          </a:lstStyle>
          <a:p>
            <a:pPr>
              <a:defRPr/>
            </a:pPr>
            <a:fld id="{0899447B-818C-404E-9249-9CFF2C31F419}" type="datetimeFigureOut">
              <a:rPr lang="de-CH"/>
              <a:pPr>
                <a:defRPr/>
              </a:pPr>
              <a:t>08.12.2015</a:t>
            </a:fld>
            <a:endParaRPr lang="de-CH"/>
          </a:p>
        </p:txBody>
      </p:sp>
      <p:sp>
        <p:nvSpPr>
          <p:cNvPr id="4" name="Fußzeilenplatzhalter 3"/>
          <p:cNvSpPr>
            <a:spLocks noGrp="1"/>
          </p:cNvSpPr>
          <p:nvPr>
            <p:ph type="ftr" sz="quarter" idx="2"/>
          </p:nvPr>
        </p:nvSpPr>
        <p:spPr>
          <a:xfrm>
            <a:off x="1" y="9428630"/>
            <a:ext cx="2946399" cy="496411"/>
          </a:xfrm>
          <a:prstGeom prst="rect">
            <a:avLst/>
          </a:prstGeom>
        </p:spPr>
        <p:txBody>
          <a:bodyPr vert="horz" lIns="92124" tIns="46062" rIns="92124" bIns="46062" rtlCol="0" anchor="b"/>
          <a:lstStyle>
            <a:lvl1pPr algn="l">
              <a:defRPr sz="1200"/>
            </a:lvl1pPr>
          </a:lstStyle>
          <a:p>
            <a:pPr>
              <a:defRPr/>
            </a:pPr>
            <a:endParaRPr lang="de-CH"/>
          </a:p>
        </p:txBody>
      </p:sp>
      <p:sp>
        <p:nvSpPr>
          <p:cNvPr id="5" name="Foliennummernplatzhalter 4"/>
          <p:cNvSpPr>
            <a:spLocks noGrp="1"/>
          </p:cNvSpPr>
          <p:nvPr>
            <p:ph type="sldNum" sz="quarter" idx="3"/>
          </p:nvPr>
        </p:nvSpPr>
        <p:spPr>
          <a:xfrm>
            <a:off x="3849689" y="9428630"/>
            <a:ext cx="2946399" cy="496411"/>
          </a:xfrm>
          <a:prstGeom prst="rect">
            <a:avLst/>
          </a:prstGeom>
        </p:spPr>
        <p:txBody>
          <a:bodyPr vert="horz" lIns="92124" tIns="46062" rIns="92124" bIns="46062" rtlCol="0" anchor="b"/>
          <a:lstStyle>
            <a:lvl1pPr algn="r">
              <a:defRPr sz="1200"/>
            </a:lvl1pPr>
          </a:lstStyle>
          <a:p>
            <a:pPr>
              <a:defRPr/>
            </a:pPr>
            <a:fld id="{66C70E20-A6EE-4E54-8461-933B0F13E926}" type="slidenum">
              <a:rPr lang="de-CH"/>
              <a:pPr>
                <a:defRPr/>
              </a:pPr>
              <a:t>‹Nr.›</a:t>
            </a:fld>
            <a:endParaRPr lang="de-CH"/>
          </a:p>
        </p:txBody>
      </p:sp>
    </p:spTree>
    <p:extLst>
      <p:ext uri="{BB962C8B-B14F-4D97-AF65-F5344CB8AC3E}">
        <p14:creationId xmlns:p14="http://schemas.microsoft.com/office/powerpoint/2010/main" val="1985030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554" cy="495612"/>
          </a:xfrm>
          <a:prstGeom prst="rect">
            <a:avLst/>
          </a:prstGeom>
        </p:spPr>
        <p:txBody>
          <a:bodyPr vert="horz" lIns="92290" tIns="46145" rIns="92290" bIns="46145" rtlCol="0"/>
          <a:lstStyle>
            <a:lvl1pPr algn="l">
              <a:defRPr sz="1200"/>
            </a:lvl1pPr>
          </a:lstStyle>
          <a:p>
            <a:endParaRPr lang="de-CH"/>
          </a:p>
        </p:txBody>
      </p:sp>
      <p:sp>
        <p:nvSpPr>
          <p:cNvPr id="3" name="Datumsplatzhalter 2"/>
          <p:cNvSpPr>
            <a:spLocks noGrp="1"/>
          </p:cNvSpPr>
          <p:nvPr>
            <p:ph type="dt" idx="1"/>
          </p:nvPr>
        </p:nvSpPr>
        <p:spPr>
          <a:xfrm>
            <a:off x="3850532" y="1"/>
            <a:ext cx="2945554" cy="495612"/>
          </a:xfrm>
          <a:prstGeom prst="rect">
            <a:avLst/>
          </a:prstGeom>
        </p:spPr>
        <p:txBody>
          <a:bodyPr vert="horz" lIns="92290" tIns="46145" rIns="92290" bIns="46145" rtlCol="0"/>
          <a:lstStyle>
            <a:lvl1pPr algn="r">
              <a:defRPr sz="1200"/>
            </a:lvl1pPr>
          </a:lstStyle>
          <a:p>
            <a:fld id="{6E1E1CC2-80DA-4463-9A6C-7F2D79348B57}" type="datetimeFigureOut">
              <a:rPr lang="de-CH" smtClean="0"/>
              <a:pPr/>
              <a:t>08.12.2015</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290" tIns="46145" rIns="92290" bIns="46145" rtlCol="0" anchor="ctr"/>
          <a:lstStyle/>
          <a:p>
            <a:endParaRPr lang="de-CH"/>
          </a:p>
        </p:txBody>
      </p:sp>
      <p:sp>
        <p:nvSpPr>
          <p:cNvPr id="5" name="Notizenplatzhalter 4"/>
          <p:cNvSpPr>
            <a:spLocks noGrp="1"/>
          </p:cNvSpPr>
          <p:nvPr>
            <p:ph type="body" sz="quarter" idx="3"/>
          </p:nvPr>
        </p:nvSpPr>
        <p:spPr>
          <a:xfrm>
            <a:off x="679131" y="4714714"/>
            <a:ext cx="5439413" cy="4466907"/>
          </a:xfrm>
          <a:prstGeom prst="rect">
            <a:avLst/>
          </a:prstGeom>
        </p:spPr>
        <p:txBody>
          <a:bodyPr vert="horz" lIns="92290" tIns="46145" rIns="92290" bIns="46145"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7828"/>
            <a:ext cx="2945554" cy="497211"/>
          </a:xfrm>
          <a:prstGeom prst="rect">
            <a:avLst/>
          </a:prstGeom>
        </p:spPr>
        <p:txBody>
          <a:bodyPr vert="horz" lIns="92290" tIns="46145" rIns="92290" bIns="46145" rtlCol="0" anchor="b"/>
          <a:lstStyle>
            <a:lvl1pPr algn="l">
              <a:defRPr sz="1200"/>
            </a:lvl1pPr>
          </a:lstStyle>
          <a:p>
            <a:endParaRPr lang="de-CH"/>
          </a:p>
        </p:txBody>
      </p:sp>
      <p:sp>
        <p:nvSpPr>
          <p:cNvPr id="7" name="Foliennummernplatzhalter 6"/>
          <p:cNvSpPr>
            <a:spLocks noGrp="1"/>
          </p:cNvSpPr>
          <p:nvPr>
            <p:ph type="sldNum" sz="quarter" idx="5"/>
          </p:nvPr>
        </p:nvSpPr>
        <p:spPr>
          <a:xfrm>
            <a:off x="3850532" y="9427828"/>
            <a:ext cx="2945554" cy="497211"/>
          </a:xfrm>
          <a:prstGeom prst="rect">
            <a:avLst/>
          </a:prstGeom>
        </p:spPr>
        <p:txBody>
          <a:bodyPr vert="horz" lIns="92290" tIns="46145" rIns="92290" bIns="46145" rtlCol="0" anchor="b"/>
          <a:lstStyle>
            <a:lvl1pPr algn="r">
              <a:defRPr sz="1200"/>
            </a:lvl1pPr>
          </a:lstStyle>
          <a:p>
            <a:fld id="{1D448F34-023C-44CE-AEC5-926D2344394F}" type="slidenum">
              <a:rPr lang="de-CH" smtClean="0"/>
              <a:pPr/>
              <a:t>‹Nr.›</a:t>
            </a:fld>
            <a:endParaRPr lang="de-CH"/>
          </a:p>
        </p:txBody>
      </p:sp>
    </p:spTree>
    <p:extLst>
      <p:ext uri="{BB962C8B-B14F-4D97-AF65-F5344CB8AC3E}">
        <p14:creationId xmlns:p14="http://schemas.microsoft.com/office/powerpoint/2010/main" val="396053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D448F34-023C-44CE-AEC5-926D2344394F}" type="slidenum">
              <a:rPr lang="de-CH" smtClean="0"/>
              <a:pPr/>
              <a:t>1</a:t>
            </a:fld>
            <a:endParaRPr lang="de-CH"/>
          </a:p>
        </p:txBody>
      </p:sp>
    </p:spTree>
    <p:extLst>
      <p:ext uri="{BB962C8B-B14F-4D97-AF65-F5344CB8AC3E}">
        <p14:creationId xmlns:p14="http://schemas.microsoft.com/office/powerpoint/2010/main" val="479944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D448F34-023C-44CE-AEC5-926D2344394F}" type="slidenum">
              <a:rPr lang="de-CH" smtClean="0"/>
              <a:pPr/>
              <a:t>10</a:t>
            </a:fld>
            <a:endParaRPr lang="de-CH"/>
          </a:p>
        </p:txBody>
      </p:sp>
    </p:spTree>
    <p:extLst>
      <p:ext uri="{BB962C8B-B14F-4D97-AF65-F5344CB8AC3E}">
        <p14:creationId xmlns:p14="http://schemas.microsoft.com/office/powerpoint/2010/main" val="2646229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D448F34-023C-44CE-AEC5-926D2344394F}" type="slidenum">
              <a:rPr lang="de-CH" smtClean="0"/>
              <a:pPr/>
              <a:t>11</a:t>
            </a:fld>
            <a:endParaRPr lang="de-CH"/>
          </a:p>
        </p:txBody>
      </p:sp>
    </p:spTree>
    <p:extLst>
      <p:ext uri="{BB962C8B-B14F-4D97-AF65-F5344CB8AC3E}">
        <p14:creationId xmlns:p14="http://schemas.microsoft.com/office/powerpoint/2010/main" val="138142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44" indent="-173044">
              <a:buFont typeface="Arial" pitchFamily="34" charset="0"/>
              <a:buChar char="•"/>
            </a:pPr>
            <a:r>
              <a:rPr lang="en-GB" u="sng" dirty="0"/>
              <a:t>Article 11(1)</a:t>
            </a:r>
            <a:r>
              <a:rPr lang="en-GB" dirty="0"/>
              <a:t> now foresees that party intending to challenge arbitrator shall send notice of challenge to Court within 15 days after reasons for challenge became known to party. Same time-limit as </a:t>
            </a:r>
            <a:r>
              <a:rPr lang="en-GB" u="sng" dirty="0"/>
              <a:t>Article 12(1) UNCITRAL Rules</a:t>
            </a:r>
            <a:r>
              <a:rPr lang="en-GB" dirty="0"/>
              <a:t> (&gt;&lt; still 30 days under Article 14(2) ICC Rules).</a:t>
            </a:r>
            <a:endParaRPr lang="de-CH" dirty="0"/>
          </a:p>
          <a:p>
            <a:pPr marL="173044" indent="-173044">
              <a:buFont typeface="Arial" pitchFamily="34" charset="0"/>
              <a:buChar char="•"/>
            </a:pPr>
            <a:r>
              <a:rPr lang="en-GB" u="sng" dirty="0"/>
              <a:t>Article 11(2)</a:t>
            </a:r>
            <a:r>
              <a:rPr lang="en-GB" dirty="0"/>
              <a:t>: new time-limit of 15 days from date of notice of challenge, within which parties can decide to agree to challenge or challenged arbitrator can decide to withdraw. If neither occurs, Court is to decide on challenge.</a:t>
            </a:r>
            <a:endParaRPr lang="de-CH" dirty="0"/>
          </a:p>
          <a:p>
            <a:pPr marL="173044" indent="-173044">
              <a:buFont typeface="Arial" pitchFamily="34" charset="0"/>
              <a:buChar char="•"/>
            </a:pPr>
            <a:r>
              <a:rPr lang="en-GB" dirty="0"/>
              <a:t>If challenged arbitrator withdraws, challenge proceedings end and Court to begin process of replacement (</a:t>
            </a:r>
            <a:r>
              <a:rPr lang="en-GB" u="sng" dirty="0"/>
              <a:t>Article 13</a:t>
            </a:r>
            <a:r>
              <a:rPr lang="en-GB" dirty="0"/>
              <a:t>).</a:t>
            </a:r>
            <a:endParaRPr lang="de-CH" dirty="0"/>
          </a:p>
          <a:p>
            <a:pPr marL="173044" indent="-173044">
              <a:buFont typeface="Arial" pitchFamily="34" charset="0"/>
              <a:buChar char="•"/>
            </a:pPr>
            <a:r>
              <a:rPr lang="en-GB" dirty="0"/>
              <a:t>Challenge procedure also ends if other parties agree to the challenge. </a:t>
            </a:r>
            <a:endParaRPr lang="de-CH" dirty="0"/>
          </a:p>
          <a:p>
            <a:pPr marL="173044" indent="-173044">
              <a:buFont typeface="Arial" pitchFamily="34" charset="0"/>
              <a:buChar char="•"/>
            </a:pPr>
            <a:r>
              <a:rPr lang="en-GB" dirty="0"/>
              <a:t>While not expressly stated (&gt;&lt; </a:t>
            </a:r>
            <a:r>
              <a:rPr lang="en-GB" u="sng" dirty="0"/>
              <a:t>Article 13(3) UNCITRAL Rules</a:t>
            </a:r>
            <a:r>
              <a:rPr lang="en-GB" dirty="0"/>
              <a:t>) withdrawal or agreement to the challenge does not imply that grounds for challenge were valid. </a:t>
            </a:r>
            <a:endParaRPr lang="de-CH" dirty="0"/>
          </a:p>
          <a:p>
            <a:endParaRPr lang="de-CH" dirty="0"/>
          </a:p>
        </p:txBody>
      </p:sp>
      <p:sp>
        <p:nvSpPr>
          <p:cNvPr id="4" name="Foliennummernplatzhalter 3"/>
          <p:cNvSpPr>
            <a:spLocks noGrp="1"/>
          </p:cNvSpPr>
          <p:nvPr>
            <p:ph type="sldNum" sz="quarter" idx="10"/>
          </p:nvPr>
        </p:nvSpPr>
        <p:spPr/>
        <p:txBody>
          <a:bodyPr/>
          <a:lstStyle/>
          <a:p>
            <a:fld id="{1D448F34-023C-44CE-AEC5-926D2344394F}" type="slidenum">
              <a:rPr lang="de-CH" smtClean="0"/>
              <a:pPr/>
              <a:t>12</a:t>
            </a:fld>
            <a:endParaRPr lang="de-CH"/>
          </a:p>
        </p:txBody>
      </p:sp>
    </p:spTree>
    <p:extLst>
      <p:ext uri="{BB962C8B-B14F-4D97-AF65-F5344CB8AC3E}">
        <p14:creationId xmlns:p14="http://schemas.microsoft.com/office/powerpoint/2010/main" val="613101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44" indent="-173044">
              <a:buFont typeface="Arial" pitchFamily="34" charset="0"/>
              <a:buChar char="•"/>
            </a:pPr>
            <a:r>
              <a:rPr lang="en-GB" dirty="0"/>
              <a:t>If arbitrator is to be replaced, </a:t>
            </a:r>
            <a:r>
              <a:rPr lang="en-GB" u="sng" dirty="0"/>
              <a:t>Article 13(1)</a:t>
            </a:r>
            <a:r>
              <a:rPr lang="en-GB" dirty="0"/>
              <a:t> embodies generally accepted default rule that replacement should be made in accordance with procedure applied to initial appointment </a:t>
            </a:r>
            <a:r>
              <a:rPr lang="en-GB" dirty="0">
                <a:sym typeface="Wingdings"/>
              </a:rPr>
              <a:t></a:t>
            </a:r>
            <a:r>
              <a:rPr lang="en-GB" dirty="0"/>
              <a:t> maintain consistency with general principle of party autonomy. Provision makes clear that general rule also applies even if party or arbitrator had failed to make required designation during original appointment procedure. </a:t>
            </a:r>
            <a:endParaRPr lang="de-CH" dirty="0"/>
          </a:p>
          <a:p>
            <a:pPr marL="173044" indent="-173044">
              <a:buFont typeface="Arial" pitchFamily="34" charset="0"/>
              <a:buChar char="•"/>
            </a:pPr>
            <a:r>
              <a:rPr lang="en-GB" dirty="0"/>
              <a:t>New </a:t>
            </a:r>
            <a:r>
              <a:rPr lang="en-GB" u="sng" dirty="0"/>
              <a:t>Article 13(2)(a):</a:t>
            </a:r>
            <a:r>
              <a:rPr lang="en-GB" dirty="0"/>
              <a:t> Court under exceptional circumstances – upon consultation with all parties and the remaining arbitrators – may directly appoint a replacement arbitrator </a:t>
            </a:r>
            <a:r>
              <a:rPr lang="en-GB" dirty="0">
                <a:sym typeface="Wingdings"/>
              </a:rPr>
              <a:t></a:t>
            </a:r>
            <a:r>
              <a:rPr lang="en-GB" dirty="0"/>
              <a:t> aims at addressing specific situations where party attempts to undermine the proceedings with obstructive behaviour. Provision to be applied with restraint and only in clear cases of misconduct. </a:t>
            </a:r>
            <a:endParaRPr lang="de-CH" dirty="0"/>
          </a:p>
          <a:p>
            <a:pPr marL="173044" indent="-173044">
              <a:buFont typeface="Arial" pitchFamily="34" charset="0"/>
              <a:buChar char="•"/>
            </a:pPr>
            <a:r>
              <a:rPr lang="en-GB" dirty="0"/>
              <a:t>New </a:t>
            </a:r>
            <a:r>
              <a:rPr lang="en-GB" u="sng" dirty="0"/>
              <a:t>Article 13(2)(b):</a:t>
            </a:r>
            <a:r>
              <a:rPr lang="en-GB" dirty="0"/>
              <a:t> Court – again only in exceptional circumstances and upon consultation with all parties and the remaining arbitrators – may authorize remaining arbitrators to proceed with arbitration and make any decision and award without appointment of a replacement arbitrator. </a:t>
            </a:r>
            <a:endParaRPr lang="de-CH" dirty="0"/>
          </a:p>
          <a:p>
            <a:pPr marL="173044" indent="-173044">
              <a:buFont typeface="Arial" pitchFamily="34" charset="0"/>
              <a:buChar char="•"/>
            </a:pPr>
            <a:r>
              <a:rPr lang="en-GB" dirty="0"/>
              <a:t>Only admissible after proceedings were already closed (</a:t>
            </a:r>
            <a:r>
              <a:rPr lang="en-GB" u="sng" dirty="0"/>
              <a:t>Article 29</a:t>
            </a:r>
            <a:r>
              <a:rPr lang="en-GB" dirty="0"/>
              <a:t>), i.e. when established that parties have had a reasonable opportunity to present their case.</a:t>
            </a:r>
          </a:p>
          <a:p>
            <a:pPr marL="173044" indent="-173044" defTabSz="922904">
              <a:buFont typeface="Arial" pitchFamily="34" charset="0"/>
              <a:buChar char="•"/>
              <a:defRPr/>
            </a:pPr>
            <a:r>
              <a:rPr lang="en-GB" dirty="0"/>
              <a:t>Discretionary power of Court not to replace an arbitrator has advantage of providing flexibility &gt;&lt; concerns when deliberations of tribunal have not yet occurred </a:t>
            </a:r>
            <a:r>
              <a:rPr lang="en-GB" dirty="0">
                <a:sym typeface="Wingdings"/>
              </a:rPr>
              <a:t></a:t>
            </a:r>
            <a:r>
              <a:rPr lang="en-GB" dirty="0"/>
              <a:t> party whose nominee is not replaced may well be at a disadvantage and arbitral tribunal may not have benefit of a balanced discussion of issues </a:t>
            </a:r>
            <a:r>
              <a:rPr lang="en-GB" dirty="0">
                <a:sym typeface="Wingdings"/>
              </a:rPr>
              <a:t></a:t>
            </a:r>
            <a:r>
              <a:rPr lang="en-GB" dirty="0"/>
              <a:t> Court will use caution when making use of powers under Article 13(2)(b) and will also check whether </a:t>
            </a:r>
            <a:r>
              <a:rPr lang="en-GB" i="1" dirty="0" err="1"/>
              <a:t>lex</a:t>
            </a:r>
            <a:r>
              <a:rPr lang="en-GB" i="1" dirty="0"/>
              <a:t> </a:t>
            </a:r>
            <a:r>
              <a:rPr lang="en-GB" i="1" dirty="0" err="1"/>
              <a:t>arbitri</a:t>
            </a:r>
            <a:r>
              <a:rPr lang="en-GB" dirty="0"/>
              <a:t> permits "truncated tribunal".</a:t>
            </a:r>
            <a:endParaRPr lang="de-CH" dirty="0"/>
          </a:p>
          <a:p>
            <a:endParaRPr lang="de-CH" dirty="0"/>
          </a:p>
        </p:txBody>
      </p:sp>
      <p:sp>
        <p:nvSpPr>
          <p:cNvPr id="4" name="Foliennummernplatzhalter 3"/>
          <p:cNvSpPr>
            <a:spLocks noGrp="1"/>
          </p:cNvSpPr>
          <p:nvPr>
            <p:ph type="sldNum" sz="quarter" idx="10"/>
          </p:nvPr>
        </p:nvSpPr>
        <p:spPr/>
        <p:txBody>
          <a:bodyPr/>
          <a:lstStyle/>
          <a:p>
            <a:fld id="{1D448F34-023C-44CE-AEC5-926D2344394F}" type="slidenum">
              <a:rPr lang="de-CH" smtClean="0"/>
              <a:pPr/>
              <a:t>13</a:t>
            </a:fld>
            <a:endParaRPr lang="de-CH"/>
          </a:p>
        </p:txBody>
      </p:sp>
    </p:spTree>
    <p:extLst>
      <p:ext uri="{BB962C8B-B14F-4D97-AF65-F5344CB8AC3E}">
        <p14:creationId xmlns:p14="http://schemas.microsoft.com/office/powerpoint/2010/main" val="1829092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General:</a:t>
            </a:r>
          </a:p>
          <a:p>
            <a:pPr marL="173044" indent="-173044">
              <a:buFont typeface="Arial" pitchFamily="34" charset="0"/>
              <a:buChar char="•"/>
            </a:pPr>
            <a:r>
              <a:rPr lang="en-GB" dirty="0"/>
              <a:t>Swiss Rules 2004 already provided many helpful tools for controlling time and costs:</a:t>
            </a:r>
            <a:endParaRPr lang="de-CH" dirty="0"/>
          </a:p>
          <a:p>
            <a:pPr marL="634496" lvl="1" indent="-173044">
              <a:buFont typeface="Arial" pitchFamily="34" charset="0"/>
              <a:buChar char="•"/>
            </a:pPr>
            <a:r>
              <a:rPr lang="en-GB" dirty="0"/>
              <a:t>Second exchange of briefs need not be the norm (</a:t>
            </a:r>
            <a:r>
              <a:rPr lang="en-GB" u="sng" dirty="0"/>
              <a:t>Article 22</a:t>
            </a:r>
            <a:r>
              <a:rPr lang="en-GB" dirty="0"/>
              <a:t>),</a:t>
            </a:r>
            <a:endParaRPr lang="de-CH" dirty="0"/>
          </a:p>
          <a:p>
            <a:pPr marL="634496" lvl="1" indent="-173044">
              <a:buFont typeface="Arial" pitchFamily="34" charset="0"/>
              <a:buChar char="•"/>
            </a:pPr>
            <a:r>
              <a:rPr lang="en-GB" dirty="0"/>
              <a:t>Standard time-limit for submission of written submissions not more than 45 days (</a:t>
            </a:r>
            <a:r>
              <a:rPr lang="en-GB" u="sng" dirty="0"/>
              <a:t>Article 23</a:t>
            </a:r>
            <a:r>
              <a:rPr lang="en-GB" dirty="0"/>
              <a:t>),</a:t>
            </a:r>
            <a:endParaRPr lang="de-CH" dirty="0"/>
          </a:p>
          <a:p>
            <a:pPr marL="634496" lvl="1" indent="-173044">
              <a:buFont typeface="Arial" pitchFamily="34" charset="0"/>
              <a:buChar char="•"/>
            </a:pPr>
            <a:r>
              <a:rPr lang="fr-CH" dirty="0"/>
              <a:t>‘document </a:t>
            </a:r>
            <a:r>
              <a:rPr lang="fr-CH" dirty="0" err="1"/>
              <a:t>only</a:t>
            </a:r>
            <a:r>
              <a:rPr lang="fr-CH" dirty="0"/>
              <a:t>’ arbitrations possible (</a:t>
            </a:r>
            <a:r>
              <a:rPr lang="fr-CH" u="sng" dirty="0"/>
              <a:t>Article 15(2)</a:t>
            </a:r>
            <a:r>
              <a:rPr lang="fr-CH" dirty="0"/>
              <a:t>),</a:t>
            </a:r>
            <a:endParaRPr lang="de-CH" dirty="0"/>
          </a:p>
          <a:p>
            <a:pPr marL="634496" lvl="1" indent="-173044">
              <a:buFont typeface="Arial" pitchFamily="34" charset="0"/>
              <a:buChar char="•"/>
            </a:pPr>
            <a:r>
              <a:rPr lang="en-GB" dirty="0"/>
              <a:t>Expedited Procedure for cases with aggregate amount in dispute of less than CHF 1 million or upon opting-in by the parties (</a:t>
            </a:r>
            <a:r>
              <a:rPr lang="en-GB" u="sng" dirty="0"/>
              <a:t>Article 42</a:t>
            </a:r>
            <a:r>
              <a:rPr lang="en-GB" dirty="0"/>
              <a:t>).</a:t>
            </a:r>
            <a:endParaRPr lang="de-CH" dirty="0"/>
          </a:p>
          <a:p>
            <a:pPr marL="173044" indent="-173044">
              <a:buFont typeface="Arial" pitchFamily="34" charset="0"/>
              <a:buChar char="•"/>
            </a:pPr>
            <a:r>
              <a:rPr lang="en-GB" dirty="0"/>
              <a:t>[less relevant] Revised provisions on joinder and consolidation (to be addressed separately), amendments to Article 3 as discussed and increased supervisory powers of the Court serve same purpose.</a:t>
            </a:r>
            <a:endParaRPr lang="de-CH" dirty="0"/>
          </a:p>
          <a:p>
            <a:pPr marL="173044" indent="-173044">
              <a:buFont typeface="Arial" pitchFamily="34" charset="0"/>
              <a:buChar char="•"/>
            </a:pPr>
            <a:r>
              <a:rPr lang="en-GB" dirty="0"/>
              <a:t>As regards conduct of proceedings by arbitral tribunal, Working Group was cautious not to unduly interfere with autonomy of parties and tribunals or the flexibility inherent in the process. </a:t>
            </a:r>
            <a:endParaRPr lang="de-CH" dirty="0"/>
          </a:p>
          <a:p>
            <a:pPr marL="173044" indent="-173044">
              <a:buFont typeface="Arial" pitchFamily="34" charset="0"/>
              <a:buChar char="•"/>
            </a:pPr>
            <a:r>
              <a:rPr lang="en-GB" dirty="0"/>
              <a:t>Working Group refrained from proposing, let alone imposing, any case management techniques on parties or tribunals, save for the established provisional timetable (Article 15(3)) and the increasingly accepted settlement facilitation by arbitral tribunals upon agreement by the parties (Article 15(8)).</a:t>
            </a:r>
          </a:p>
          <a:p>
            <a:endParaRPr lang="en-GB" dirty="0"/>
          </a:p>
          <a:p>
            <a:r>
              <a:rPr lang="en-GB" b="1" dirty="0"/>
              <a:t>Good faith:</a:t>
            </a:r>
          </a:p>
          <a:p>
            <a:pPr marL="173044" indent="-173044">
              <a:buFont typeface="Arial" pitchFamily="34" charset="0"/>
              <a:buChar char="•"/>
            </a:pPr>
            <a:r>
              <a:rPr lang="en-GB" dirty="0"/>
              <a:t>Obligation to act in good faith generally accepted principle.</a:t>
            </a:r>
            <a:endParaRPr lang="de-CH" dirty="0"/>
          </a:p>
          <a:p>
            <a:pPr marL="173044" indent="-173044">
              <a:buFont typeface="Arial" pitchFamily="34" charset="0"/>
              <a:buChar char="•"/>
            </a:pPr>
            <a:r>
              <a:rPr lang="en-GB" dirty="0"/>
              <a:t>Amended </a:t>
            </a:r>
            <a:r>
              <a:rPr lang="en-GB" u="sng" dirty="0"/>
              <a:t>Article 15(7)</a:t>
            </a:r>
            <a:r>
              <a:rPr lang="en-GB" dirty="0"/>
              <a:t> clarifies that contributions to efficient proceedings and avoidance of unnecessary delays and costs are manifestations of principle of good faith.</a:t>
            </a:r>
            <a:endParaRPr lang="de-CH" dirty="0"/>
          </a:p>
          <a:p>
            <a:pPr marL="173044" indent="-173044">
              <a:buFont typeface="Arial" pitchFamily="34" charset="0"/>
              <a:buChar char="•"/>
            </a:pPr>
            <a:r>
              <a:rPr lang="en-GB" dirty="0"/>
              <a:t>Explicit mention of this duty underscores increased amount of attention that issue is being given by arbitration users and reflects efforts made by the Swiss Chambers’ Arbitration Institution to improve the conduct of arbitral proceedings.</a:t>
            </a:r>
            <a:endParaRPr lang="de-CH" dirty="0"/>
          </a:p>
          <a:p>
            <a:pPr marL="173044" indent="-173044">
              <a:buFont typeface="Arial" pitchFamily="34" charset="0"/>
              <a:buChar char="•"/>
            </a:pPr>
            <a:r>
              <a:rPr lang="en-GB" dirty="0"/>
              <a:t>Arbitral tribunal may increasingly take this element into consideration when deciding how costs are to be allocated (Art. 40(1-2)) (compare also Article 9(7) IBA Rules).</a:t>
            </a:r>
            <a:endParaRPr lang="de-CH" dirty="0"/>
          </a:p>
          <a:p>
            <a:pPr marL="173044" indent="-173044">
              <a:buFont typeface="Arial" pitchFamily="34" charset="0"/>
              <a:buChar char="•"/>
            </a:pPr>
            <a:r>
              <a:rPr lang="en-GB" dirty="0"/>
              <a:t>[less relevant] Selective amendments to Articles 15(7), 18(3), 19(2), 29(1), and 30 make more explicit that a party’s right to be heard pursuant to Article 15(1) does not entail a right to present its case regardless of the stage of the proceedings.</a:t>
            </a:r>
          </a:p>
          <a:p>
            <a:pPr marL="173044" indent="-173044">
              <a:buFont typeface="Arial" pitchFamily="34" charset="0"/>
              <a:buChar char="•"/>
            </a:pPr>
            <a:endParaRPr lang="en-GB" dirty="0"/>
          </a:p>
          <a:p>
            <a:r>
              <a:rPr lang="en-GB" b="1" dirty="0"/>
              <a:t>Settlement facilitation</a:t>
            </a:r>
          </a:p>
          <a:p>
            <a:pPr marL="173044" indent="-173044">
              <a:buFont typeface="Arial" pitchFamily="34" charset="0"/>
              <a:buChar char="•"/>
            </a:pPr>
            <a:r>
              <a:rPr lang="en-GB" dirty="0"/>
              <a:t>[less relevant] The arbitral tribunal should consider informing the parties that they are free to settle all or part of the dispute at any time during the course of the proceedings. </a:t>
            </a:r>
            <a:endParaRPr lang="de-CH" dirty="0"/>
          </a:p>
          <a:p>
            <a:pPr marL="173044" indent="-173044">
              <a:buFont typeface="Arial" pitchFamily="34" charset="0"/>
              <a:buChar char="•"/>
            </a:pPr>
            <a:r>
              <a:rPr lang="en-GB" dirty="0"/>
              <a:t>[less relevant] Parties may request tribunal to suspend the arbitration proceedings for a specific period of time while settlement discussions take place. </a:t>
            </a:r>
            <a:endParaRPr lang="de-CH" dirty="0"/>
          </a:p>
          <a:p>
            <a:pPr marL="173044" indent="-173044">
              <a:buFont typeface="Arial" pitchFamily="34" charset="0"/>
              <a:buChar char="•"/>
            </a:pPr>
            <a:r>
              <a:rPr lang="en-GB" dirty="0"/>
              <a:t>[less relevant] It may be advisable for tribunal to schedule proceedings in a way that facilitates the continuation or initiation of settlement negotiations (ICC Techniques </a:t>
            </a:r>
            <a:r>
              <a:rPr lang="en-GB" dirty="0" err="1"/>
              <a:t>para</a:t>
            </a:r>
            <a:r>
              <a:rPr lang="en-GB" dirty="0"/>
              <a:t>. 43; UNCITRAL Notes </a:t>
            </a:r>
            <a:r>
              <a:rPr lang="en-GB" dirty="0" err="1"/>
              <a:t>para</a:t>
            </a:r>
            <a:r>
              <a:rPr lang="en-GB" dirty="0"/>
              <a:t>. 47).</a:t>
            </a:r>
            <a:endParaRPr lang="de-CH" dirty="0"/>
          </a:p>
          <a:p>
            <a:pPr marL="173044" indent="-173044">
              <a:buFont typeface="Arial" pitchFamily="34" charset="0"/>
              <a:buChar char="•"/>
            </a:pPr>
            <a:r>
              <a:rPr lang="en-GB" dirty="0"/>
              <a:t>Attitudes differ as to whether it was appropriate for arbitral tribunals to raise the possibility of settlement. In Switzerland, particularly in the German-speaking part, settlement facilitation by arbitral tribunals has a long tradition. </a:t>
            </a:r>
            <a:endParaRPr lang="de-CH" dirty="0"/>
          </a:p>
          <a:p>
            <a:pPr marL="173044" indent="-173044">
              <a:buFont typeface="Arial" pitchFamily="34" charset="0"/>
              <a:buChar char="•"/>
            </a:pPr>
            <a:r>
              <a:rPr lang="en-GB" dirty="0"/>
              <a:t>Concept has won greater international acceptance recently</a:t>
            </a:r>
            <a:endParaRPr lang="de-CH" dirty="0"/>
          </a:p>
          <a:p>
            <a:pPr marL="634496" lvl="1" indent="-173044">
              <a:buFont typeface="Arial" pitchFamily="34" charset="0"/>
              <a:buChar char="•"/>
            </a:pPr>
            <a:r>
              <a:rPr lang="en-GB" u="sng" dirty="0"/>
              <a:t>CEDR Rules</a:t>
            </a:r>
            <a:endParaRPr lang="de-CH" dirty="0"/>
          </a:p>
          <a:p>
            <a:pPr marL="634496" lvl="1" indent="-173044">
              <a:buFont typeface="Arial" pitchFamily="34" charset="0"/>
              <a:buChar char="•"/>
            </a:pPr>
            <a:r>
              <a:rPr lang="en-GB" dirty="0"/>
              <a:t>the </a:t>
            </a:r>
            <a:r>
              <a:rPr lang="en-GB" u="sng" dirty="0"/>
              <a:t>IBA Guidelines General Standard (4)</a:t>
            </a:r>
            <a:endParaRPr lang="de-CH" dirty="0"/>
          </a:p>
          <a:p>
            <a:pPr marL="634496" lvl="1" indent="-173044">
              <a:buFont typeface="Arial" pitchFamily="34" charset="0"/>
              <a:buChar char="•"/>
            </a:pPr>
            <a:r>
              <a:rPr lang="fr-CH" dirty="0"/>
              <a:t>ICC </a:t>
            </a:r>
            <a:r>
              <a:rPr lang="fr-CH" dirty="0" err="1"/>
              <a:t>Rules</a:t>
            </a:r>
            <a:r>
              <a:rPr lang="fr-CH" dirty="0"/>
              <a:t> 2012 : compare ICC Techniques para. </a:t>
            </a:r>
            <a:r>
              <a:rPr lang="en-GB" dirty="0"/>
              <a:t>43 (2007) [no mentioning of settlement facilitation by tribunal itself] with Appendix IV </a:t>
            </a:r>
            <a:r>
              <a:rPr lang="en-GB" dirty="0" err="1"/>
              <a:t>para</a:t>
            </a:r>
            <a:r>
              <a:rPr lang="en-GB" dirty="0"/>
              <a:t>. h) (ii) ICC Rules</a:t>
            </a:r>
            <a:endParaRPr lang="de-CH" dirty="0"/>
          </a:p>
          <a:p>
            <a:pPr marL="922904" lvl="2"/>
            <a:r>
              <a:rPr lang="en-GB" i="1" dirty="0"/>
              <a:t>Where agreed between the parties and the arbitral tribunal, the arbitral tribunal may take steps to facilitate settlement of the dispute, provided that every effort is made to ensure that any subsequent award is enforceable at law.</a:t>
            </a:r>
            <a:endParaRPr lang="de-CH" dirty="0"/>
          </a:p>
          <a:p>
            <a:pPr marL="173044" indent="-173044">
              <a:buFont typeface="Arial" pitchFamily="34" charset="0"/>
              <a:buChar char="•"/>
            </a:pPr>
            <a:r>
              <a:rPr lang="en-GB" dirty="0"/>
              <a:t> </a:t>
            </a:r>
            <a:endParaRPr lang="de-CH" dirty="0"/>
          </a:p>
          <a:p>
            <a:pPr marL="173044" indent="-173044">
              <a:buFont typeface="Arial" pitchFamily="34" charset="0"/>
              <a:buChar char="•"/>
            </a:pPr>
            <a:r>
              <a:rPr lang="en-GB" u="sng" dirty="0"/>
              <a:t>Article 15(8)</a:t>
            </a:r>
            <a:r>
              <a:rPr lang="en-GB" dirty="0"/>
              <a:t> now expressly foresees such possibility if agreed by the Parties.</a:t>
            </a:r>
            <a:endParaRPr lang="de-CH" dirty="0"/>
          </a:p>
          <a:p>
            <a:pPr marL="173044" indent="-173044">
              <a:buFont typeface="Arial" pitchFamily="34" charset="0"/>
              <a:buChar char="•"/>
            </a:pPr>
            <a:r>
              <a:rPr lang="en-GB" dirty="0"/>
              <a:t>Provision makes clear that mere participation in, or knowledge acquired during, agreed facilitation of a settlement does not </a:t>
            </a:r>
            <a:r>
              <a:rPr lang="en-GB" i="1" dirty="0" err="1"/>
              <a:t>eo</a:t>
            </a:r>
            <a:r>
              <a:rPr lang="en-GB" i="1" dirty="0"/>
              <a:t> ipso </a:t>
            </a:r>
            <a:r>
              <a:rPr lang="en-GB" dirty="0"/>
              <a:t>disqualify an arbitrator, and that parties’ agreement to steps intended to facilitate settlement constitutes a waiver of right to challenge an arbitrator.</a:t>
            </a:r>
            <a:endParaRPr lang="de-CH" dirty="0"/>
          </a:p>
          <a:p>
            <a:pPr marL="173044" indent="-173044">
              <a:buFont typeface="Arial" pitchFamily="34" charset="0"/>
              <a:buChar char="•"/>
            </a:pPr>
            <a:r>
              <a:rPr lang="en-GB" dirty="0"/>
              <a:t>Arbitrator’s obligation to disclose and to be impartial is on-going (</a:t>
            </a:r>
            <a:r>
              <a:rPr lang="en-GB" u="sng" dirty="0"/>
              <a:t>Articles 9(1) and (2)</a:t>
            </a:r>
            <a:r>
              <a:rPr lang="en-GB" dirty="0"/>
              <a:t>) </a:t>
            </a:r>
            <a:r>
              <a:rPr lang="en-GB" dirty="0">
                <a:sym typeface="Wingdings"/>
              </a:rPr>
              <a:t></a:t>
            </a:r>
            <a:r>
              <a:rPr lang="en-GB" dirty="0"/>
              <a:t> arbitrator should disclose, or even resign, if, as a consequence of  involvement in settlement facilitation, arbitrator develops doubts as to his or her impartiality in the further course of the arbitration (</a:t>
            </a:r>
            <a:r>
              <a:rPr lang="en-GB" u="sng" dirty="0"/>
              <a:t>IBA Guidelines General Standard (4)</a:t>
            </a:r>
            <a:r>
              <a:rPr lang="en-GB" dirty="0"/>
              <a:t>; </a:t>
            </a:r>
            <a:r>
              <a:rPr lang="en-GB" u="sng" dirty="0"/>
              <a:t>Article 7(1) CEDR Rules</a:t>
            </a:r>
            <a:r>
              <a:rPr lang="en-GB" dirty="0"/>
              <a:t>).</a:t>
            </a:r>
            <a:endParaRPr lang="de-CH" dirty="0"/>
          </a:p>
          <a:p>
            <a:pPr marL="173044" indent="-173044">
              <a:buFont typeface="Arial" pitchFamily="34" charset="0"/>
              <a:buChar char="•"/>
            </a:pPr>
            <a:endParaRPr lang="de-CH" dirty="0"/>
          </a:p>
          <a:p>
            <a:pPr marL="173044" indent="-173044">
              <a:buFont typeface="Arial" pitchFamily="34" charset="0"/>
              <a:buChar char="•"/>
            </a:pPr>
            <a:endParaRPr lang="de-CH" dirty="0"/>
          </a:p>
          <a:p>
            <a:endParaRPr lang="de-CH" dirty="0"/>
          </a:p>
        </p:txBody>
      </p:sp>
      <p:sp>
        <p:nvSpPr>
          <p:cNvPr id="4" name="Foliennummernplatzhalter 3"/>
          <p:cNvSpPr>
            <a:spLocks noGrp="1"/>
          </p:cNvSpPr>
          <p:nvPr>
            <p:ph type="sldNum" sz="quarter" idx="10"/>
          </p:nvPr>
        </p:nvSpPr>
        <p:spPr/>
        <p:txBody>
          <a:bodyPr/>
          <a:lstStyle/>
          <a:p>
            <a:fld id="{1D448F34-023C-44CE-AEC5-926D2344394F}" type="slidenum">
              <a:rPr lang="de-CH" smtClean="0"/>
              <a:pPr/>
              <a:t>14</a:t>
            </a:fld>
            <a:endParaRPr lang="de-CH"/>
          </a:p>
        </p:txBody>
      </p:sp>
    </p:spTree>
    <p:extLst>
      <p:ext uri="{BB962C8B-B14F-4D97-AF65-F5344CB8AC3E}">
        <p14:creationId xmlns:p14="http://schemas.microsoft.com/office/powerpoint/2010/main" val="3616574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power amounts to a limitation of </a:t>
            </a:r>
            <a:r>
              <a:rPr lang="en-US" sz="1200" u="sng" kern="1200" baseline="0" dirty="0" smtClean="0">
                <a:solidFill>
                  <a:schemeClr val="tx1"/>
                </a:solidFill>
                <a:latin typeface="+mn-lt"/>
                <a:ea typeface="+mn-ea"/>
                <a:cs typeface="+mn-cs"/>
              </a:rPr>
              <a:t>the fundamental right to be heard </a:t>
            </a:r>
            <a:r>
              <a:rPr lang="en-US" sz="1200" kern="1200" baseline="0" dirty="0" smtClean="0">
                <a:solidFill>
                  <a:schemeClr val="tx1"/>
                </a:solidFill>
                <a:latin typeface="+mn-lt"/>
                <a:ea typeface="+mn-ea"/>
                <a:cs typeface="+mn-cs"/>
              </a:rPr>
              <a:t>of the defaulting Respondent.</a:t>
            </a:r>
          </a:p>
          <a:p>
            <a:r>
              <a:rPr lang="fr-FR" sz="1200" kern="1200" baseline="0" dirty="0" err="1" smtClean="0">
                <a:solidFill>
                  <a:schemeClr val="tx1"/>
                </a:solidFill>
                <a:latin typeface="+mn-lt"/>
                <a:ea typeface="+mn-ea"/>
                <a:cs typeface="+mn-cs"/>
              </a:rPr>
              <a:t>Therefore</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it</a:t>
            </a:r>
            <a:r>
              <a:rPr lang="fr-FR" sz="1200" kern="1200" baseline="0" dirty="0" smtClean="0">
                <a:solidFill>
                  <a:schemeClr val="tx1"/>
                </a:solidFill>
                <a:latin typeface="+mn-lt"/>
                <a:ea typeface="+mn-ea"/>
                <a:cs typeface="+mn-cs"/>
              </a:rPr>
              <a:t> must </a:t>
            </a:r>
            <a:r>
              <a:rPr lang="fr-FR" sz="1200" kern="1200" baseline="0" dirty="0" err="1" smtClean="0">
                <a:solidFill>
                  <a:schemeClr val="tx1"/>
                </a:solidFill>
                <a:latin typeface="+mn-lt"/>
                <a:ea typeface="+mn-ea"/>
                <a:cs typeface="+mn-cs"/>
              </a:rPr>
              <a:t>be</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interpreted</a:t>
            </a:r>
            <a:r>
              <a:rPr lang="fr-FR" sz="1200" kern="1200" baseline="0" dirty="0" smtClean="0">
                <a:solidFill>
                  <a:schemeClr val="tx1"/>
                </a:solidFill>
                <a:latin typeface="+mn-lt"/>
                <a:ea typeface="+mn-ea"/>
                <a:cs typeface="+mn-cs"/>
              </a:rPr>
              <a:t> </a:t>
            </a:r>
            <a:r>
              <a:rPr lang="fr-FR" sz="1200" u="sng" kern="1200" baseline="0" dirty="0" err="1" smtClean="0">
                <a:solidFill>
                  <a:schemeClr val="tx1"/>
                </a:solidFill>
                <a:latin typeface="+mn-lt"/>
                <a:ea typeface="+mn-ea"/>
                <a:cs typeface="+mn-cs"/>
              </a:rPr>
              <a:t>restrictively</a:t>
            </a:r>
            <a:r>
              <a:rPr lang="fr-FR"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Dispatching the Notice of Arbitration/Statement of </a:t>
            </a:r>
            <a:r>
              <a:rPr lang="en-US" sz="1200" kern="1200" baseline="0" dirty="0" err="1" smtClean="0">
                <a:solidFill>
                  <a:schemeClr val="tx1"/>
                </a:solidFill>
                <a:latin typeface="+mn-lt"/>
                <a:ea typeface="+mn-ea"/>
                <a:cs typeface="+mn-cs"/>
              </a:rPr>
              <a:t>Defence</a:t>
            </a:r>
            <a:r>
              <a:rPr lang="en-US" sz="1200" kern="1200" baseline="0" dirty="0" smtClean="0">
                <a:solidFill>
                  <a:schemeClr val="tx1"/>
                </a:solidFill>
                <a:latin typeface="+mn-lt"/>
                <a:ea typeface="+mn-ea"/>
                <a:cs typeface="+mn-cs"/>
              </a:rPr>
              <a:t> within the time limit set by the Tribunal is sufficient for compliance.</a:t>
            </a:r>
          </a:p>
          <a:p>
            <a:r>
              <a:rPr lang="en-US" sz="1200" kern="1200" baseline="0" dirty="0" smtClean="0">
                <a:solidFill>
                  <a:schemeClr val="tx1"/>
                </a:solidFill>
                <a:latin typeface="+mn-lt"/>
                <a:ea typeface="+mn-ea"/>
                <a:cs typeface="+mn-cs"/>
              </a:rPr>
              <a:t>Receipt by the </a:t>
            </a:r>
            <a:r>
              <a:rPr lang="en-US" sz="1200" kern="1200" baseline="0" dirty="0" err="1" smtClean="0">
                <a:solidFill>
                  <a:schemeClr val="tx1"/>
                </a:solidFill>
                <a:latin typeface="+mn-lt"/>
                <a:ea typeface="+mn-ea"/>
                <a:cs typeface="+mn-cs"/>
              </a:rPr>
              <a:t>addresse</a:t>
            </a:r>
            <a:r>
              <a:rPr lang="sr-Latn-RS" sz="1200" kern="1200" baseline="0" dirty="0" smtClean="0">
                <a:solidFill>
                  <a:schemeClr val="tx1"/>
                </a:solidFill>
                <a:latin typeface="+mn-lt"/>
                <a:ea typeface="+mn-ea"/>
                <a:cs typeface="+mn-cs"/>
              </a:rPr>
              <a:t>e</a:t>
            </a:r>
            <a:r>
              <a:rPr lang="en-US" sz="1200" kern="1200" baseline="0" dirty="0" smtClean="0">
                <a:solidFill>
                  <a:schemeClr val="tx1"/>
                </a:solidFill>
                <a:latin typeface="+mn-lt"/>
                <a:ea typeface="+mn-ea"/>
                <a:cs typeface="+mn-cs"/>
              </a:rPr>
              <a:t> within the time-limit is not required.</a:t>
            </a:r>
          </a:p>
          <a:p>
            <a:r>
              <a:rPr lang="fr-FR" sz="1200" kern="1200" baseline="0" dirty="0" smtClean="0">
                <a:solidFill>
                  <a:schemeClr val="tx1"/>
                </a:solidFill>
                <a:latin typeface="+mn-lt"/>
                <a:ea typeface="+mn-ea"/>
                <a:cs typeface="+mn-cs"/>
              </a:rPr>
              <a:t>If </a:t>
            </a:r>
            <a:r>
              <a:rPr lang="fr-FR" sz="1200" kern="1200" baseline="0" dirty="0" err="1" smtClean="0">
                <a:solidFill>
                  <a:schemeClr val="tx1"/>
                </a:solidFill>
                <a:latin typeface="+mn-lt"/>
                <a:ea typeface="+mn-ea"/>
                <a:cs typeface="+mn-cs"/>
              </a:rPr>
              <a:t>Respondent</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fails</a:t>
            </a:r>
            <a:r>
              <a:rPr lang="fr-FR" sz="1200" kern="1200" baseline="0" dirty="0" smtClean="0">
                <a:solidFill>
                  <a:schemeClr val="tx1"/>
                </a:solidFill>
                <a:latin typeface="+mn-lt"/>
                <a:ea typeface="+mn-ea"/>
                <a:cs typeface="+mn-cs"/>
              </a:rPr>
              <a:t> to </a:t>
            </a:r>
            <a:r>
              <a:rPr lang="fr-FR" sz="1200" kern="1200" baseline="0" dirty="0" err="1" smtClean="0">
                <a:solidFill>
                  <a:schemeClr val="tx1"/>
                </a:solidFill>
                <a:latin typeface="+mn-lt"/>
                <a:ea typeface="+mn-ea"/>
                <a:cs typeface="+mn-cs"/>
              </a:rPr>
              <a:t>submit</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SoD</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within</a:t>
            </a:r>
            <a:r>
              <a:rPr lang="fr-FR" sz="1200" kern="1200" baseline="0" dirty="0" smtClean="0">
                <a:solidFill>
                  <a:schemeClr val="tx1"/>
                </a:solidFill>
                <a:latin typeface="+mn-lt"/>
                <a:ea typeface="+mn-ea"/>
                <a:cs typeface="+mn-cs"/>
              </a:rPr>
              <a:t> the time </a:t>
            </a:r>
            <a:r>
              <a:rPr lang="fr-FR" sz="1200" kern="1200" baseline="0" dirty="0" err="1" smtClean="0">
                <a:solidFill>
                  <a:schemeClr val="tx1"/>
                </a:solidFill>
                <a:latin typeface="+mn-lt"/>
                <a:ea typeface="+mn-ea"/>
                <a:cs typeface="+mn-cs"/>
              </a:rPr>
              <a:t>limit</a:t>
            </a:r>
            <a:r>
              <a:rPr lang="fr-FR" sz="1200" kern="1200" baseline="0" dirty="0" smtClean="0">
                <a:solidFill>
                  <a:schemeClr val="tx1"/>
                </a:solidFill>
                <a:latin typeface="+mn-lt"/>
                <a:ea typeface="+mn-ea"/>
                <a:cs typeface="+mn-cs"/>
              </a:rPr>
              <a:t>, </a:t>
            </a:r>
            <a:r>
              <a:rPr lang="fr-FR" sz="1200" u="sng" kern="1200" baseline="0" dirty="0" smtClean="0">
                <a:solidFill>
                  <a:schemeClr val="tx1"/>
                </a:solidFill>
                <a:latin typeface="+mn-lt"/>
                <a:ea typeface="+mn-ea"/>
                <a:cs typeface="+mn-cs"/>
              </a:rPr>
              <a:t>the right to </a:t>
            </a:r>
            <a:r>
              <a:rPr lang="fr-FR" sz="1200" u="sng" kern="1200" baseline="0" dirty="0" err="1" smtClean="0">
                <a:solidFill>
                  <a:schemeClr val="tx1"/>
                </a:solidFill>
                <a:latin typeface="+mn-lt"/>
                <a:ea typeface="+mn-ea"/>
                <a:cs typeface="+mn-cs"/>
              </a:rPr>
              <a:t>submit</a:t>
            </a:r>
            <a:r>
              <a:rPr lang="fr-FR" sz="1200" u="sng" kern="1200" baseline="0" dirty="0" smtClean="0">
                <a:solidFill>
                  <a:schemeClr val="tx1"/>
                </a:solidFill>
                <a:latin typeface="+mn-lt"/>
                <a:ea typeface="+mn-ea"/>
                <a:cs typeface="+mn-cs"/>
              </a:rPr>
              <a:t> </a:t>
            </a:r>
            <a:r>
              <a:rPr lang="fr-FR" sz="1200" u="sng" kern="1200" baseline="0" dirty="0" err="1" smtClean="0">
                <a:solidFill>
                  <a:schemeClr val="tx1"/>
                </a:solidFill>
                <a:latin typeface="+mn-lt"/>
                <a:ea typeface="+mn-ea"/>
                <a:cs typeface="+mn-cs"/>
              </a:rPr>
              <a:t>it</a:t>
            </a:r>
            <a:r>
              <a:rPr lang="fr-FR" sz="1200" u="sng" kern="1200" baseline="0" dirty="0" smtClean="0">
                <a:solidFill>
                  <a:schemeClr val="tx1"/>
                </a:solidFill>
                <a:latin typeface="+mn-lt"/>
                <a:ea typeface="+mn-ea"/>
                <a:cs typeface="+mn-cs"/>
              </a:rPr>
              <a:t> </a:t>
            </a:r>
            <a:r>
              <a:rPr lang="fr-FR" sz="1200" u="sng" kern="1200" baseline="0" dirty="0" err="1" smtClean="0">
                <a:solidFill>
                  <a:schemeClr val="tx1"/>
                </a:solidFill>
                <a:latin typeface="+mn-lt"/>
                <a:ea typeface="+mn-ea"/>
                <a:cs typeface="+mn-cs"/>
              </a:rPr>
              <a:t>is</a:t>
            </a:r>
            <a:r>
              <a:rPr lang="fr-FR" sz="1200" u="sng" kern="1200" baseline="0" dirty="0" smtClean="0">
                <a:solidFill>
                  <a:schemeClr val="tx1"/>
                </a:solidFill>
                <a:latin typeface="+mn-lt"/>
                <a:ea typeface="+mn-ea"/>
                <a:cs typeface="+mn-cs"/>
              </a:rPr>
              <a:t> </a:t>
            </a:r>
            <a:r>
              <a:rPr lang="fr-FR" sz="1200" u="sng" kern="1200" baseline="0" dirty="0" err="1" smtClean="0">
                <a:solidFill>
                  <a:schemeClr val="tx1"/>
                </a:solidFill>
                <a:latin typeface="+mn-lt"/>
                <a:ea typeface="+mn-ea"/>
                <a:cs typeface="+mn-cs"/>
              </a:rPr>
              <a:t>forefeited</a:t>
            </a:r>
            <a:r>
              <a:rPr lang="fr-FR" sz="1200" kern="1200" baseline="0" dirty="0" smtClean="0">
                <a:solidFill>
                  <a:schemeClr val="tx1"/>
                </a:solidFill>
                <a:latin typeface="+mn-lt"/>
                <a:ea typeface="+mn-ea"/>
                <a:cs typeface="+mn-cs"/>
              </a:rPr>
              <a:t>.</a:t>
            </a:r>
            <a:r>
              <a:rPr lang="sr-Latn-RS" sz="1200" kern="1200" baseline="0" dirty="0" smtClean="0">
                <a:solidFill>
                  <a:schemeClr val="tx1"/>
                </a:solidFill>
                <a:latin typeface="+mn-lt"/>
                <a:ea typeface="+mn-ea"/>
                <a:cs typeface="+mn-cs"/>
              </a:rPr>
              <a:t> </a:t>
            </a:r>
          </a:p>
          <a:p>
            <a:r>
              <a:rPr lang="sr-Latn-RS" sz="1200" kern="1200" baseline="0" dirty="0" smtClean="0">
                <a:solidFill>
                  <a:schemeClr val="tx1"/>
                </a:solidFill>
                <a:latin typeface="+mn-lt"/>
                <a:ea typeface="+mn-ea"/>
                <a:cs typeface="+mn-cs"/>
              </a:rPr>
              <a:t>From then on Respondent </a:t>
            </a:r>
            <a:r>
              <a:rPr lang="en-US" sz="1200" u="sng" kern="1200" baseline="0" dirty="0" smtClean="0">
                <a:solidFill>
                  <a:schemeClr val="tx1"/>
                </a:solidFill>
                <a:latin typeface="+mn-lt"/>
                <a:ea typeface="+mn-ea"/>
                <a:cs typeface="+mn-cs"/>
              </a:rPr>
              <a:t>may</a:t>
            </a:r>
            <a:r>
              <a:rPr lang="sr-Latn-RS" sz="1200" u="sng" kern="1200" baseline="0" dirty="0" smtClean="0">
                <a:solidFill>
                  <a:schemeClr val="tx1"/>
                </a:solidFill>
                <a:latin typeface="+mn-lt"/>
                <a:ea typeface="+mn-ea"/>
                <a:cs typeface="+mn-cs"/>
              </a:rPr>
              <a:t> </a:t>
            </a:r>
            <a:r>
              <a:rPr lang="en-US" sz="1200" u="sng" kern="1200" baseline="0" dirty="0" smtClean="0">
                <a:solidFill>
                  <a:schemeClr val="tx1"/>
                </a:solidFill>
                <a:latin typeface="+mn-lt"/>
                <a:ea typeface="+mn-ea"/>
                <a:cs typeface="+mn-cs"/>
              </a:rPr>
              <a:t>be precluded from raising any </a:t>
            </a:r>
            <a:r>
              <a:rPr lang="en-US" sz="1200" u="sng" kern="1200" baseline="0" dirty="0" err="1" smtClean="0">
                <a:solidFill>
                  <a:schemeClr val="tx1"/>
                </a:solidFill>
                <a:latin typeface="+mn-lt"/>
                <a:ea typeface="+mn-ea"/>
                <a:cs typeface="+mn-cs"/>
              </a:rPr>
              <a:t>defen</a:t>
            </a:r>
            <a:r>
              <a:rPr lang="sr-Latn-RS" sz="1200" u="sng" kern="1200" baseline="0" dirty="0" smtClean="0">
                <a:solidFill>
                  <a:schemeClr val="tx1"/>
                </a:solidFill>
                <a:latin typeface="+mn-lt"/>
                <a:ea typeface="+mn-ea"/>
                <a:cs typeface="+mn-cs"/>
              </a:rPr>
              <a:t>s</a:t>
            </a:r>
            <a:r>
              <a:rPr lang="en-US" sz="1200" u="sng" kern="1200" baseline="0" dirty="0" smtClean="0">
                <a:solidFill>
                  <a:schemeClr val="tx1"/>
                </a:solidFill>
                <a:latin typeface="+mn-lt"/>
                <a:ea typeface="+mn-ea"/>
                <a:cs typeface="+mn-cs"/>
              </a:rPr>
              <a:t>e </a:t>
            </a:r>
            <a:r>
              <a:rPr lang="en-US" sz="1200" kern="1200" baseline="0" dirty="0" smtClean="0">
                <a:solidFill>
                  <a:schemeClr val="tx1"/>
                </a:solidFill>
                <a:latin typeface="+mn-lt"/>
                <a:ea typeface="+mn-ea"/>
                <a:cs typeface="+mn-cs"/>
              </a:rPr>
              <a:t>which could have been included</a:t>
            </a:r>
            <a:r>
              <a:rPr lang="sr-Latn-R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in a S</a:t>
            </a:r>
            <a:r>
              <a:rPr lang="sr-Latn-RS" sz="1200" kern="1200" baseline="0" dirty="0" smtClean="0">
                <a:solidFill>
                  <a:schemeClr val="tx1"/>
                </a:solidFill>
                <a:latin typeface="+mn-lt"/>
                <a:ea typeface="+mn-ea"/>
                <a:cs typeface="+mn-cs"/>
              </a:rPr>
              <a:t>oD.</a:t>
            </a:r>
            <a:endParaRPr lang="fr-FR" sz="1200" kern="1200" baseline="0" dirty="0" smtClean="0">
              <a:solidFill>
                <a:schemeClr val="tx1"/>
              </a:solidFill>
              <a:latin typeface="+mn-lt"/>
              <a:ea typeface="+mn-ea"/>
              <a:cs typeface="+mn-cs"/>
            </a:endParaRPr>
          </a:p>
          <a:p>
            <a:r>
              <a:rPr lang="fr-FR" sz="1200" kern="1200" baseline="0" dirty="0" err="1" smtClean="0">
                <a:solidFill>
                  <a:schemeClr val="tx1"/>
                </a:solidFill>
                <a:latin typeface="+mn-lt"/>
                <a:ea typeface="+mn-ea"/>
                <a:cs typeface="+mn-cs"/>
              </a:rPr>
              <a:t>Any</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other</a:t>
            </a:r>
            <a:r>
              <a:rPr lang="fr-FR" sz="1200" kern="1200" baseline="0" dirty="0" smtClean="0">
                <a:solidFill>
                  <a:schemeClr val="tx1"/>
                </a:solidFill>
                <a:latin typeface="+mn-lt"/>
                <a:ea typeface="+mn-ea"/>
                <a:cs typeface="+mn-cs"/>
              </a:rPr>
              <a:t> solution </a:t>
            </a:r>
            <a:r>
              <a:rPr lang="fr-FR" sz="1200" kern="1200" baseline="0" dirty="0" err="1" smtClean="0">
                <a:solidFill>
                  <a:schemeClr val="tx1"/>
                </a:solidFill>
                <a:latin typeface="+mn-lt"/>
                <a:ea typeface="+mn-ea"/>
                <a:cs typeface="+mn-cs"/>
              </a:rPr>
              <a:t>would</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allow</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Respondent</a:t>
            </a:r>
            <a:r>
              <a:rPr lang="fr-FR" sz="1200" kern="1200" baseline="0" dirty="0" smtClean="0">
                <a:solidFill>
                  <a:schemeClr val="tx1"/>
                </a:solidFill>
                <a:latin typeface="+mn-lt"/>
                <a:ea typeface="+mn-ea"/>
                <a:cs typeface="+mn-cs"/>
              </a:rPr>
              <a:t> to </a:t>
            </a:r>
            <a:r>
              <a:rPr lang="fr-FR" sz="1200" kern="1200" baseline="0" dirty="0" err="1" smtClean="0">
                <a:solidFill>
                  <a:schemeClr val="tx1"/>
                </a:solidFill>
                <a:latin typeface="+mn-lt"/>
                <a:ea typeface="+mn-ea"/>
                <a:cs typeface="+mn-cs"/>
              </a:rPr>
              <a:t>obstruct</a:t>
            </a:r>
            <a:r>
              <a:rPr lang="fr-FR" sz="1200" kern="1200" baseline="0" dirty="0" smtClean="0">
                <a:solidFill>
                  <a:schemeClr val="tx1"/>
                </a:solidFill>
                <a:latin typeface="+mn-lt"/>
                <a:ea typeface="+mn-ea"/>
                <a:cs typeface="+mn-cs"/>
              </a:rPr>
              <a:t> the </a:t>
            </a:r>
            <a:r>
              <a:rPr lang="fr-FR" sz="1200" kern="1200" baseline="0" dirty="0" err="1" smtClean="0">
                <a:solidFill>
                  <a:schemeClr val="tx1"/>
                </a:solidFill>
                <a:latin typeface="+mn-lt"/>
                <a:ea typeface="+mn-ea"/>
                <a:cs typeface="+mn-cs"/>
              </a:rPr>
              <a:t>proceedings</a:t>
            </a:r>
            <a:r>
              <a:rPr lang="fr-FR" sz="1200" kern="1200" baseline="0" dirty="0" smtClean="0">
                <a:solidFill>
                  <a:schemeClr val="tx1"/>
                </a:solidFill>
                <a:latin typeface="+mn-lt"/>
                <a:ea typeface="+mn-ea"/>
                <a:cs typeface="+mn-cs"/>
              </a:rPr>
              <a:t>.</a:t>
            </a:r>
          </a:p>
          <a:p>
            <a:r>
              <a:rPr lang="sr-Latn-RS" sz="1200" kern="1200" baseline="0" dirty="0" smtClean="0">
                <a:solidFill>
                  <a:schemeClr val="tx1"/>
                </a:solidFill>
                <a:latin typeface="+mn-lt"/>
                <a:ea typeface="+mn-ea"/>
                <a:cs typeface="+mn-cs"/>
              </a:rPr>
              <a:t>H</a:t>
            </a:r>
            <a:r>
              <a:rPr lang="en-US" sz="1200" kern="1200" baseline="0" dirty="0" err="1" smtClean="0">
                <a:solidFill>
                  <a:schemeClr val="tx1"/>
                </a:solidFill>
                <a:latin typeface="+mn-lt"/>
                <a:ea typeface="+mn-ea"/>
                <a:cs typeface="+mn-cs"/>
              </a:rPr>
              <a:t>ow</a:t>
            </a:r>
            <a:r>
              <a:rPr lang="en-US" sz="1200" kern="1200" baseline="0" dirty="0" smtClean="0">
                <a:solidFill>
                  <a:schemeClr val="tx1"/>
                </a:solidFill>
                <a:latin typeface="+mn-lt"/>
                <a:ea typeface="+mn-ea"/>
                <a:cs typeface="+mn-cs"/>
              </a:rPr>
              <a:t> </a:t>
            </a:r>
            <a:r>
              <a:rPr lang="sr-Latn-RS" sz="1200" kern="1200" baseline="0" dirty="0" smtClean="0">
                <a:solidFill>
                  <a:schemeClr val="tx1"/>
                </a:solidFill>
                <a:latin typeface="+mn-lt"/>
                <a:ea typeface="+mn-ea"/>
                <a:cs typeface="+mn-cs"/>
              </a:rPr>
              <a:t>are </a:t>
            </a:r>
            <a:r>
              <a:rPr lang="en-US" sz="1200" kern="1200" baseline="0" dirty="0" smtClean="0">
                <a:solidFill>
                  <a:schemeClr val="tx1"/>
                </a:solidFill>
                <a:latin typeface="+mn-lt"/>
                <a:ea typeface="+mn-ea"/>
                <a:cs typeface="+mn-cs"/>
              </a:rPr>
              <a:t>the proceedings to be continued</a:t>
            </a:r>
            <a:r>
              <a:rPr lang="sr-Latn-RS" sz="1200" kern="1200" baseline="0" dirty="0" smtClean="0">
                <a:solidFill>
                  <a:schemeClr val="tx1"/>
                </a:solidFill>
                <a:latin typeface="+mn-lt"/>
                <a:ea typeface="+mn-ea"/>
                <a:cs typeface="+mn-cs"/>
              </a:rPr>
              <a:t> if the Respondent fails to submit an SoD?</a:t>
            </a:r>
          </a:p>
          <a:p>
            <a:r>
              <a:rPr lang="sr-Latn-RS" sz="1200" kern="1200" baseline="0" dirty="0" smtClean="0">
                <a:solidFill>
                  <a:schemeClr val="tx1"/>
                </a:solidFill>
                <a:latin typeface="+mn-lt"/>
                <a:ea typeface="+mn-ea"/>
                <a:cs typeface="+mn-cs"/>
              </a:rPr>
              <a:t>There is no possibility to terminate the proceedings.</a:t>
            </a:r>
          </a:p>
          <a:p>
            <a:r>
              <a:rPr lang="fr-FR" sz="1200" kern="1200" baseline="0" dirty="0" smtClean="0">
                <a:solidFill>
                  <a:schemeClr val="tx1"/>
                </a:solidFill>
                <a:latin typeface="+mn-lt"/>
                <a:ea typeface="+mn-ea"/>
                <a:cs typeface="+mn-cs"/>
              </a:rPr>
              <a:t>If the </a:t>
            </a:r>
            <a:r>
              <a:rPr lang="fr-FR" sz="1200" kern="1200" baseline="0" dirty="0" err="1" smtClean="0">
                <a:solidFill>
                  <a:schemeClr val="tx1"/>
                </a:solidFill>
                <a:latin typeface="+mn-lt"/>
                <a:ea typeface="+mn-ea"/>
                <a:cs typeface="+mn-cs"/>
              </a:rPr>
              <a:t>Respondent</a:t>
            </a:r>
            <a:r>
              <a:rPr lang="fr-FR" sz="1200" kern="1200" baseline="0" dirty="0" smtClean="0">
                <a:solidFill>
                  <a:schemeClr val="tx1"/>
                </a:solidFill>
                <a:latin typeface="+mn-lt"/>
                <a:ea typeface="+mn-ea"/>
                <a:cs typeface="+mn-cs"/>
              </a:rPr>
              <a:t> shows </a:t>
            </a:r>
            <a:r>
              <a:rPr lang="fr-FR" sz="1200" kern="1200" baseline="0" dirty="0" err="1" smtClean="0">
                <a:solidFill>
                  <a:schemeClr val="tx1"/>
                </a:solidFill>
                <a:latin typeface="+mn-lt"/>
                <a:ea typeface="+mn-ea"/>
                <a:cs typeface="+mn-cs"/>
              </a:rPr>
              <a:t>sufficient</a:t>
            </a:r>
            <a:r>
              <a:rPr lang="fr-FR" sz="1200" kern="1200" baseline="0" dirty="0" smtClean="0">
                <a:solidFill>
                  <a:schemeClr val="tx1"/>
                </a:solidFill>
                <a:latin typeface="+mn-lt"/>
                <a:ea typeface="+mn-ea"/>
                <a:cs typeface="+mn-cs"/>
              </a:rPr>
              <a:t> cause, the Tribunal must set a new time-</a:t>
            </a:r>
            <a:r>
              <a:rPr lang="fr-FR" sz="1200" kern="1200" baseline="0" dirty="0" err="1" smtClean="0">
                <a:solidFill>
                  <a:schemeClr val="tx1"/>
                </a:solidFill>
                <a:latin typeface="+mn-lt"/>
                <a:ea typeface="+mn-ea"/>
                <a:cs typeface="+mn-cs"/>
              </a:rPr>
              <a:t>period</a:t>
            </a:r>
            <a:r>
              <a:rPr lang="fr-FR" sz="1200" kern="1200" baseline="0" dirty="0" smtClean="0">
                <a:solidFill>
                  <a:schemeClr val="tx1"/>
                </a:solidFill>
                <a:latin typeface="+mn-lt"/>
                <a:ea typeface="+mn-ea"/>
                <a:cs typeface="+mn-cs"/>
              </a:rPr>
              <a:t> for </a:t>
            </a:r>
            <a:r>
              <a:rPr lang="fr-FR" sz="1200" kern="1200" baseline="0" dirty="0" err="1" smtClean="0">
                <a:solidFill>
                  <a:schemeClr val="tx1"/>
                </a:solidFill>
                <a:latin typeface="+mn-lt"/>
                <a:ea typeface="+mn-ea"/>
                <a:cs typeface="+mn-cs"/>
              </a:rPr>
              <a:t>submittin</a:t>
            </a:r>
            <a:r>
              <a:rPr lang="sr-Latn-RS" sz="1200" kern="1200" baseline="0" dirty="0" smtClean="0">
                <a:solidFill>
                  <a:schemeClr val="tx1"/>
                </a:solidFill>
                <a:latin typeface="+mn-lt"/>
                <a:ea typeface="+mn-ea"/>
                <a:cs typeface="+mn-cs"/>
              </a:rPr>
              <a:t>g a </a:t>
            </a:r>
            <a:r>
              <a:rPr lang="fr-FR" sz="1200" kern="1200" baseline="0" dirty="0" err="1" smtClean="0">
                <a:solidFill>
                  <a:schemeClr val="tx1"/>
                </a:solidFill>
                <a:latin typeface="+mn-lt"/>
                <a:ea typeface="+mn-ea"/>
                <a:cs typeface="+mn-cs"/>
              </a:rPr>
              <a:t>SoD</a:t>
            </a:r>
            <a:r>
              <a:rPr lang="fr-FR" sz="1200" kern="1200" baseline="0" dirty="0" smtClean="0">
                <a:solidFill>
                  <a:schemeClr val="tx1"/>
                </a:solidFill>
                <a:latin typeface="+mn-lt"/>
                <a:ea typeface="+mn-ea"/>
                <a:cs typeface="+mn-cs"/>
              </a:rPr>
              <a:t>.</a:t>
            </a:r>
            <a:r>
              <a:rPr lang="sr-Latn-RS" sz="1200" kern="1200" baseline="0" dirty="0" smtClean="0">
                <a:solidFill>
                  <a:schemeClr val="tx1"/>
                </a:solidFill>
                <a:latin typeface="+mn-lt"/>
                <a:ea typeface="+mn-ea"/>
                <a:cs typeface="+mn-cs"/>
              </a:rPr>
              <a:t> </a:t>
            </a:r>
          </a:p>
          <a:p>
            <a:r>
              <a:rPr lang="sr-Latn-RS" sz="1200" kern="1200" baseline="0" dirty="0" smtClean="0">
                <a:solidFill>
                  <a:schemeClr val="tx1"/>
                </a:solidFill>
                <a:latin typeface="+mn-lt"/>
                <a:ea typeface="+mn-ea"/>
                <a:cs typeface="+mn-cs"/>
              </a:rPr>
              <a:t>The Tribunal can also tolerate a short delay by accepting a slightly delayed SoD. If not t</a:t>
            </a:r>
            <a:r>
              <a:rPr lang="en-US" sz="1200" kern="1200" baseline="0" dirty="0" smtClean="0">
                <a:solidFill>
                  <a:schemeClr val="tx1"/>
                </a:solidFill>
                <a:latin typeface="+mn-lt"/>
                <a:ea typeface="+mn-ea"/>
                <a:cs typeface="+mn-cs"/>
              </a:rPr>
              <a:t>he </a:t>
            </a:r>
            <a:r>
              <a:rPr lang="sr-Latn-RS" sz="1200" kern="1200" baseline="0" dirty="0" smtClean="0">
                <a:solidFill>
                  <a:schemeClr val="tx1"/>
                </a:solidFill>
                <a:latin typeface="+mn-lt"/>
                <a:ea typeface="+mn-ea"/>
                <a:cs typeface="+mn-cs"/>
              </a:rPr>
              <a:t>Tr</a:t>
            </a:r>
            <a:r>
              <a:rPr lang="en-US" sz="1200" kern="1200" baseline="0" dirty="0" err="1" smtClean="0">
                <a:solidFill>
                  <a:schemeClr val="tx1"/>
                </a:solidFill>
                <a:latin typeface="+mn-lt"/>
                <a:ea typeface="+mn-ea"/>
                <a:cs typeface="+mn-cs"/>
              </a:rPr>
              <a:t>ibunal</a:t>
            </a:r>
            <a:r>
              <a:rPr lang="sr-Latn-RS" sz="1200" kern="1200" baseline="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sr-Latn-RS" sz="1200" kern="1200" baseline="0" dirty="0" smtClean="0">
                <a:solidFill>
                  <a:schemeClr val="tx1"/>
                </a:solidFill>
                <a:latin typeface="+mn-lt"/>
                <a:ea typeface="+mn-ea"/>
                <a:cs typeface="+mn-cs"/>
              </a:rPr>
              <a:t>a) </a:t>
            </a:r>
            <a:r>
              <a:rPr lang="en-US" sz="1200" kern="1200" baseline="0" dirty="0" smtClean="0">
                <a:solidFill>
                  <a:schemeClr val="tx1"/>
                </a:solidFill>
                <a:latin typeface="+mn-lt"/>
                <a:ea typeface="+mn-ea"/>
                <a:cs typeface="+mn-cs"/>
              </a:rPr>
              <a:t>may grant the claimant </a:t>
            </a:r>
            <a:r>
              <a:rPr lang="sr-Latn-RS" sz="1200" kern="1200" baseline="0" dirty="0" smtClean="0">
                <a:solidFill>
                  <a:schemeClr val="tx1"/>
                </a:solidFill>
                <a:latin typeface="+mn-lt"/>
                <a:ea typeface="+mn-ea"/>
                <a:cs typeface="+mn-cs"/>
              </a:rPr>
              <a:t>opportunity </a:t>
            </a:r>
            <a:r>
              <a:rPr lang="en-US" sz="1200" kern="1200" baseline="0" dirty="0" smtClean="0">
                <a:solidFill>
                  <a:schemeClr val="tx1"/>
                </a:solidFill>
                <a:latin typeface="+mn-lt"/>
                <a:ea typeface="+mn-ea"/>
                <a:cs typeface="+mn-cs"/>
              </a:rPr>
              <a:t>to supplement its </a:t>
            </a:r>
            <a:r>
              <a:rPr lang="sr-Latn-RS" sz="1200" kern="1200" baseline="0" dirty="0" smtClean="0">
                <a:solidFill>
                  <a:schemeClr val="tx1"/>
                </a:solidFill>
                <a:latin typeface="+mn-lt"/>
                <a:ea typeface="+mn-ea"/>
                <a:cs typeface="+mn-cs"/>
              </a:rPr>
              <a:t>SoC.</a:t>
            </a:r>
            <a:r>
              <a:rPr lang="fr-FR" sz="1200" kern="1200" baseline="0" dirty="0" smtClean="0">
                <a:solidFill>
                  <a:schemeClr val="tx1"/>
                </a:solidFill>
                <a:latin typeface="+mn-lt"/>
                <a:ea typeface="+mn-ea"/>
                <a:cs typeface="+mn-cs"/>
              </a:rPr>
              <a:t> </a:t>
            </a:r>
            <a:r>
              <a:rPr lang="sr-Latn-RS" sz="1200" kern="1200" baseline="0" dirty="0" smtClean="0">
                <a:solidFill>
                  <a:schemeClr val="tx1"/>
                </a:solidFill>
                <a:latin typeface="+mn-lt"/>
                <a:ea typeface="+mn-ea"/>
                <a:cs typeface="+mn-cs"/>
              </a:rPr>
              <a:t> </a:t>
            </a:r>
          </a:p>
          <a:p>
            <a:r>
              <a:rPr lang="sr-Latn-RS" sz="1200" kern="1200" baseline="0" dirty="0" smtClean="0">
                <a:solidFill>
                  <a:schemeClr val="tx1"/>
                </a:solidFill>
                <a:latin typeface="+mn-lt"/>
                <a:ea typeface="+mn-ea"/>
                <a:cs typeface="+mn-cs"/>
              </a:rPr>
              <a:t>b) may </a:t>
            </a:r>
            <a:r>
              <a:rPr lang="en-US" sz="1200" kern="1200" baseline="0" dirty="0" smtClean="0">
                <a:solidFill>
                  <a:schemeClr val="tx1"/>
                </a:solidFill>
                <a:latin typeface="+mn-lt"/>
                <a:ea typeface="+mn-ea"/>
                <a:cs typeface="+mn-cs"/>
              </a:rPr>
              <a:t>proceed directly with the evidentiary</a:t>
            </a:r>
            <a:r>
              <a:rPr lang="sr-Latn-R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hearing without any further written submissions, or </a:t>
            </a:r>
            <a:endParaRPr lang="sr-Latn-RS" sz="1200" kern="1200" baseline="0" dirty="0" smtClean="0">
              <a:solidFill>
                <a:schemeClr val="tx1"/>
              </a:solidFill>
              <a:latin typeface="+mn-lt"/>
              <a:ea typeface="+mn-ea"/>
              <a:cs typeface="+mn-cs"/>
            </a:endParaRPr>
          </a:p>
          <a:p>
            <a:r>
              <a:rPr lang="sr-Latn-RS" sz="1200" kern="1200" baseline="0" dirty="0" smtClean="0">
                <a:solidFill>
                  <a:schemeClr val="tx1"/>
                </a:solidFill>
                <a:latin typeface="+mn-lt"/>
                <a:ea typeface="+mn-ea"/>
                <a:cs typeface="+mn-cs"/>
              </a:rPr>
              <a:t>c) </a:t>
            </a:r>
            <a:r>
              <a:rPr lang="en-US" sz="1200" kern="1200" baseline="0" dirty="0" smtClean="0">
                <a:solidFill>
                  <a:schemeClr val="tx1"/>
                </a:solidFill>
                <a:latin typeface="+mn-lt"/>
                <a:ea typeface="+mn-ea"/>
                <a:cs typeface="+mn-cs"/>
              </a:rPr>
              <a:t>may render its</a:t>
            </a:r>
            <a:r>
              <a:rPr lang="sr-Latn-R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award on the basis of the facts and (documentary) evidence presented by</a:t>
            </a:r>
            <a:r>
              <a:rPr lang="sr-Latn-R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claimant in its S</a:t>
            </a:r>
            <a:r>
              <a:rPr lang="sr-Latn-RS" sz="1200" kern="1200" baseline="0" dirty="0" smtClean="0">
                <a:solidFill>
                  <a:schemeClr val="tx1"/>
                </a:solidFill>
                <a:latin typeface="+mn-lt"/>
                <a:ea typeface="+mn-ea"/>
                <a:cs typeface="+mn-cs"/>
              </a:rPr>
              <a:t>o</a:t>
            </a:r>
            <a:r>
              <a:rPr lang="en-US" sz="1200" kern="1200" baseline="0" dirty="0" smtClean="0">
                <a:solidFill>
                  <a:schemeClr val="tx1"/>
                </a:solidFill>
                <a:latin typeface="+mn-lt"/>
                <a:ea typeface="+mn-ea"/>
                <a:cs typeface="+mn-cs"/>
              </a:rPr>
              <a:t>C</a:t>
            </a:r>
            <a:endParaRPr lang="sr-Latn-R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r-Latn-RS" sz="1200" kern="1200" baseline="0" dirty="0" smtClean="0">
                <a:solidFill>
                  <a:schemeClr val="tx1"/>
                </a:solidFill>
                <a:latin typeface="+mn-lt"/>
                <a:ea typeface="+mn-ea"/>
                <a:cs typeface="+mn-cs"/>
              </a:rPr>
              <a:t>d) </a:t>
            </a:r>
            <a:r>
              <a:rPr lang="sr-Latn-RS" sz="1200" b="1" u="sng" kern="1200" baseline="0" dirty="0" smtClean="0">
                <a:solidFill>
                  <a:schemeClr val="tx1"/>
                </a:solidFill>
                <a:latin typeface="+mn-lt"/>
                <a:ea typeface="+mn-ea"/>
                <a:cs typeface="+mn-cs"/>
              </a:rPr>
              <a:t>may (but does not have to) </a:t>
            </a:r>
            <a:r>
              <a:rPr lang="sr-Latn-RS" sz="1200" kern="1200" baseline="0" dirty="0" smtClean="0">
                <a:solidFill>
                  <a:schemeClr val="tx1"/>
                </a:solidFill>
                <a:latin typeface="+mn-lt"/>
                <a:ea typeface="+mn-ea"/>
                <a:cs typeface="+mn-cs"/>
              </a:rPr>
              <a:t>grant all parties the opportunity to give their point of view on how to proceed.</a:t>
            </a:r>
          </a:p>
          <a:p>
            <a:pPr marL="0" marR="0" indent="0" algn="l" defTabSz="914400" rtl="0" eaLnBrk="1" fontAlgn="auto" latinLnBrk="0" hangingPunct="1">
              <a:lnSpc>
                <a:spcPct val="100000"/>
              </a:lnSpc>
              <a:spcBef>
                <a:spcPts val="0"/>
              </a:spcBef>
              <a:spcAft>
                <a:spcPts val="0"/>
              </a:spcAft>
              <a:buClrTx/>
              <a:buSzTx/>
              <a:buFontTx/>
              <a:buNone/>
              <a:tabLst/>
              <a:defRPr/>
            </a:pPr>
            <a:r>
              <a:rPr lang="sr-Latn-RS" sz="1200" kern="1200" baseline="0" dirty="0" smtClean="0">
                <a:solidFill>
                  <a:schemeClr val="tx1"/>
                </a:solidFill>
                <a:latin typeface="+mn-lt"/>
                <a:ea typeface="+mn-ea"/>
                <a:cs typeface="+mn-cs"/>
              </a:rPr>
              <a:t>The Respondent can join in at any later stage of the proceedings, but certain of his defences are precluded.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a:t>
            </a:r>
            <a:r>
              <a:rPr lang="sr-Latn-RS" sz="1200" kern="1200" baseline="0" dirty="0" smtClean="0">
                <a:solidFill>
                  <a:schemeClr val="tx1"/>
                </a:solidFill>
                <a:latin typeface="+mn-lt"/>
                <a:ea typeface="+mn-ea"/>
                <a:cs typeface="+mn-cs"/>
              </a:rPr>
              <a:t>R</a:t>
            </a:r>
            <a:r>
              <a:rPr lang="en-US" sz="1200" kern="1200" baseline="0" dirty="0" err="1" smtClean="0">
                <a:solidFill>
                  <a:schemeClr val="tx1"/>
                </a:solidFill>
                <a:latin typeface="+mn-lt"/>
                <a:ea typeface="+mn-ea"/>
                <a:cs typeface="+mn-cs"/>
              </a:rPr>
              <a:t>espondent</a:t>
            </a:r>
            <a:r>
              <a:rPr lang="en-US" sz="1200" kern="1200" baseline="0" dirty="0" smtClean="0">
                <a:solidFill>
                  <a:schemeClr val="tx1"/>
                </a:solidFill>
                <a:latin typeface="+mn-lt"/>
                <a:ea typeface="+mn-ea"/>
                <a:cs typeface="+mn-cs"/>
              </a:rPr>
              <a:t> is, however, not deemed to have acknowledged the claims</a:t>
            </a:r>
            <a:r>
              <a:rPr lang="sr-Latn-RS" sz="1200" kern="1200" baseline="0" dirty="0" smtClean="0">
                <a:solidFill>
                  <a:schemeClr val="tx1"/>
                </a:solidFill>
                <a:latin typeface="+mn-lt"/>
                <a:ea typeface="+mn-ea"/>
                <a:cs typeface="+mn-cs"/>
              </a:rPr>
              <a:t>.</a:t>
            </a:r>
          </a:p>
          <a:p>
            <a:r>
              <a:rPr lang="sr-Latn-RS" sz="1200" kern="1200" baseline="0" dirty="0" smtClean="0">
                <a:solidFill>
                  <a:schemeClr val="tx1"/>
                </a:solidFill>
                <a:latin typeface="+mn-lt"/>
                <a:ea typeface="+mn-ea"/>
                <a:cs typeface="+mn-cs"/>
              </a:rPr>
              <a:t>T</a:t>
            </a:r>
            <a:r>
              <a:rPr lang="en-US" sz="1200" kern="1200" baseline="0" dirty="0" smtClean="0">
                <a:solidFill>
                  <a:schemeClr val="tx1"/>
                </a:solidFill>
                <a:latin typeface="+mn-lt"/>
                <a:ea typeface="+mn-ea"/>
                <a:cs typeface="+mn-cs"/>
              </a:rPr>
              <a:t>he</a:t>
            </a:r>
            <a:r>
              <a:rPr lang="sr-Latn-RS" sz="1200" kern="1200" baseline="0" dirty="0" smtClean="0">
                <a:solidFill>
                  <a:schemeClr val="tx1"/>
                </a:solidFill>
                <a:latin typeface="+mn-lt"/>
                <a:ea typeface="+mn-ea"/>
                <a:cs typeface="+mn-cs"/>
              </a:rPr>
              <a:t> T</a:t>
            </a:r>
            <a:r>
              <a:rPr lang="en-US" sz="1200" kern="1200" baseline="0" dirty="0" err="1" smtClean="0">
                <a:solidFill>
                  <a:schemeClr val="tx1"/>
                </a:solidFill>
                <a:latin typeface="+mn-lt"/>
                <a:ea typeface="+mn-ea"/>
                <a:cs typeface="+mn-cs"/>
              </a:rPr>
              <a:t>ribunal</a:t>
            </a:r>
            <a:r>
              <a:rPr lang="en-US" sz="1200" kern="1200" baseline="0" dirty="0" smtClean="0">
                <a:solidFill>
                  <a:schemeClr val="tx1"/>
                </a:solidFill>
                <a:latin typeface="+mn-lt"/>
                <a:ea typeface="+mn-ea"/>
                <a:cs typeface="+mn-cs"/>
              </a:rPr>
              <a:t> may not assume that the claimant's allegations are true</a:t>
            </a:r>
            <a:r>
              <a:rPr lang="sr-Latn-RS" sz="1200" kern="1200" baseline="0" dirty="0" smtClean="0">
                <a:solidFill>
                  <a:schemeClr val="tx1"/>
                </a:solidFill>
                <a:latin typeface="+mn-lt"/>
                <a:ea typeface="+mn-ea"/>
                <a:cs typeface="+mn-cs"/>
              </a:rPr>
              <a:t> – no final award on default.</a:t>
            </a:r>
          </a:p>
          <a:p>
            <a:r>
              <a:rPr lang="sr-Latn-RS" sz="1200" kern="1200" baseline="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e </a:t>
            </a:r>
            <a:r>
              <a:rPr lang="sr-Latn-RS" sz="1200" kern="1200" baseline="0" dirty="0" smtClean="0">
                <a:solidFill>
                  <a:schemeClr val="tx1"/>
                </a:solidFill>
                <a:latin typeface="+mn-lt"/>
                <a:ea typeface="+mn-ea"/>
                <a:cs typeface="+mn-cs"/>
              </a:rPr>
              <a:t>C</a:t>
            </a:r>
            <a:r>
              <a:rPr lang="en-US" sz="1200" kern="1200" baseline="0" dirty="0" err="1" smtClean="0">
                <a:solidFill>
                  <a:schemeClr val="tx1"/>
                </a:solidFill>
                <a:latin typeface="+mn-lt"/>
                <a:ea typeface="+mn-ea"/>
                <a:cs typeface="+mn-cs"/>
              </a:rPr>
              <a:t>laimant</a:t>
            </a:r>
            <a:r>
              <a:rPr lang="en-US" sz="1200" kern="1200" baseline="0" dirty="0" smtClean="0">
                <a:solidFill>
                  <a:schemeClr val="tx1"/>
                </a:solidFill>
                <a:latin typeface="+mn-lt"/>
                <a:ea typeface="+mn-ea"/>
                <a:cs typeface="+mn-cs"/>
              </a:rPr>
              <a:t> remains under the obligation to discharge its burden of proof</a:t>
            </a:r>
            <a:r>
              <a:rPr lang="sr-Latn-RS" sz="1200" kern="1200" baseline="0" dirty="0" smtClean="0">
                <a:solidFill>
                  <a:schemeClr val="tx1"/>
                </a:solidFill>
                <a:latin typeface="+mn-lt"/>
                <a:ea typeface="+mn-ea"/>
                <a:cs typeface="+mn-cs"/>
              </a:rPr>
              <a:t>.</a:t>
            </a:r>
          </a:p>
          <a:p>
            <a:r>
              <a:rPr lang="sr-Latn-RS" sz="1200" kern="1200" baseline="0" dirty="0" smtClean="0">
                <a:solidFill>
                  <a:schemeClr val="tx1"/>
                </a:solidFill>
                <a:latin typeface="+mn-lt"/>
                <a:ea typeface="+mn-ea"/>
                <a:cs typeface="+mn-cs"/>
              </a:rPr>
              <a:t>If the Respondent fails to communicate any other submission, the consequences are similar, although not expressly regulated.</a:t>
            </a:r>
          </a:p>
          <a:p>
            <a:r>
              <a:rPr lang="sr-Latn-RS" sz="1200" kern="1200" baseline="0" dirty="0" smtClean="0">
                <a:solidFill>
                  <a:schemeClr val="tx1"/>
                </a:solidFill>
                <a:latin typeface="+mn-lt"/>
                <a:ea typeface="+mn-ea"/>
                <a:cs typeface="+mn-cs"/>
              </a:rPr>
              <a:t>If the Respondent fails to appear at the hearing the Tribunal has discretion to:</a:t>
            </a:r>
          </a:p>
          <a:p>
            <a:pPr>
              <a:buFontTx/>
              <a:buNone/>
            </a:pPr>
            <a:r>
              <a:rPr lang="sr-Latn-RS" sz="1200" kern="1200" baseline="0" dirty="0" smtClean="0">
                <a:solidFill>
                  <a:schemeClr val="tx1"/>
                </a:solidFill>
                <a:latin typeface="+mn-lt"/>
                <a:ea typeface="+mn-ea"/>
                <a:cs typeface="+mn-cs"/>
              </a:rPr>
              <a:t>a) reschedule the hearing </a:t>
            </a:r>
          </a:p>
          <a:p>
            <a:pPr>
              <a:buFontTx/>
              <a:buNone/>
            </a:pPr>
            <a:r>
              <a:rPr lang="sr-Latn-RS" sz="1200" kern="1200" baseline="0" dirty="0" smtClean="0">
                <a:solidFill>
                  <a:schemeClr val="tx1"/>
                </a:solidFill>
                <a:latin typeface="+mn-lt"/>
                <a:ea typeface="+mn-ea"/>
                <a:cs typeface="+mn-cs"/>
              </a:rPr>
              <a:t>b) continue with the hearing after checking the following requirements are fulfilled: b1) due notification and b2) absence of a sufficient cause (defaulting party has a right to be heard on reasons for the default)</a:t>
            </a:r>
            <a:endParaRPr lang="fr-FR"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448F34-023C-44CE-AEC5-926D2344394F}" type="slidenum">
              <a:rPr lang="de-CH" smtClean="0"/>
              <a:pPr/>
              <a:t>15</a:t>
            </a:fld>
            <a:endParaRPr lang="de-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Providing of evidence</a:t>
            </a:r>
          </a:p>
          <a:p>
            <a:pPr marL="173044" indent="-173044">
              <a:buFont typeface="Arial" pitchFamily="34" charset="0"/>
              <a:buChar char="•"/>
            </a:pPr>
            <a:r>
              <a:rPr lang="en-GB" dirty="0"/>
              <a:t>UNCITRAL Rules do not require Claimant to annex all documents and other evidence on which it relies to Statement of Claim. </a:t>
            </a:r>
            <a:endParaRPr lang="de-CH" dirty="0"/>
          </a:p>
          <a:p>
            <a:pPr marL="173044" indent="-173044">
              <a:buFont typeface="Arial" pitchFamily="34" charset="0"/>
              <a:buChar char="•"/>
            </a:pPr>
            <a:r>
              <a:rPr lang="en-GB" u="sng" dirty="0"/>
              <a:t>Articles 18(3) and 19(2)(</a:t>
            </a:r>
            <a:r>
              <a:rPr lang="en-GB" i="1" u="sng" dirty="0"/>
              <a:t>in fine</a:t>
            </a:r>
            <a:r>
              <a:rPr lang="en-GB" u="sng" dirty="0"/>
              <a:t>)</a:t>
            </a:r>
            <a:r>
              <a:rPr lang="en-GB" dirty="0"/>
              <a:t>: Drafters of Swiss Rules intended to promote efficiency of proceedings by making sure that Respondent and arbitral tribunal receive documentary evidence on which Claimant relies as soon and as early as possible.</a:t>
            </a:r>
            <a:endParaRPr lang="de-CH" dirty="0"/>
          </a:p>
          <a:p>
            <a:pPr marL="173044" indent="-173044">
              <a:buFont typeface="Arial" pitchFamily="34" charset="0"/>
              <a:buChar char="•"/>
            </a:pPr>
            <a:r>
              <a:rPr lang="en-GB" dirty="0"/>
              <a:t>Similarly, Statement of Defence shall be accompanied not only by </a:t>
            </a:r>
            <a:r>
              <a:rPr lang="en-GB" i="1" dirty="0"/>
              <a:t>"all documents"</a:t>
            </a:r>
            <a:r>
              <a:rPr lang="en-GB" dirty="0"/>
              <a:t>, but also by all </a:t>
            </a:r>
            <a:r>
              <a:rPr lang="en-GB" i="1" dirty="0"/>
              <a:t>"other evidence"</a:t>
            </a:r>
            <a:r>
              <a:rPr lang="en-GB" dirty="0"/>
              <a:t>. </a:t>
            </a:r>
            <a:endParaRPr lang="de-CH" dirty="0"/>
          </a:p>
          <a:p>
            <a:pPr marL="173044" indent="-173044">
              <a:buFont typeface="Arial" pitchFamily="34" charset="0"/>
              <a:buChar char="•"/>
            </a:pPr>
            <a:r>
              <a:rPr lang="en-GB" dirty="0"/>
              <a:t>Wording "</a:t>
            </a:r>
            <a:r>
              <a:rPr lang="en-GB" i="1" dirty="0"/>
              <a:t>as a rule</a:t>
            </a:r>
            <a:r>
              <a:rPr lang="en-GB" dirty="0"/>
              <a:t>" allows for flexibility where needed.</a:t>
            </a:r>
            <a:endParaRPr lang="de-CH" dirty="0"/>
          </a:p>
          <a:p>
            <a:endParaRPr lang="de-CH" dirty="0"/>
          </a:p>
        </p:txBody>
      </p:sp>
      <p:sp>
        <p:nvSpPr>
          <p:cNvPr id="4" name="Foliennummernplatzhalter 3"/>
          <p:cNvSpPr>
            <a:spLocks noGrp="1"/>
          </p:cNvSpPr>
          <p:nvPr>
            <p:ph type="sldNum" sz="quarter" idx="10"/>
          </p:nvPr>
        </p:nvSpPr>
        <p:spPr/>
        <p:txBody>
          <a:bodyPr/>
          <a:lstStyle/>
          <a:p>
            <a:fld id="{1D448F34-023C-44CE-AEC5-926D2344394F}" type="slidenum">
              <a:rPr lang="de-CH" smtClean="0"/>
              <a:pPr/>
              <a:t>16</a:t>
            </a:fld>
            <a:endParaRPr lang="de-CH"/>
          </a:p>
        </p:txBody>
      </p:sp>
    </p:spTree>
    <p:extLst>
      <p:ext uri="{BB962C8B-B14F-4D97-AF65-F5344CB8AC3E}">
        <p14:creationId xmlns:p14="http://schemas.microsoft.com/office/powerpoint/2010/main" val="2103121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1D448F34-023C-44CE-AEC5-926D2344394F}" type="slidenum">
              <a:rPr lang="de-CH" smtClean="0"/>
              <a:pPr/>
              <a:t>17</a:t>
            </a:fld>
            <a:endParaRPr lang="de-CH"/>
          </a:p>
        </p:txBody>
      </p:sp>
    </p:spTree>
    <p:extLst>
      <p:ext uri="{BB962C8B-B14F-4D97-AF65-F5344CB8AC3E}">
        <p14:creationId xmlns:p14="http://schemas.microsoft.com/office/powerpoint/2010/main" val="3710854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D448F34-023C-44CE-AEC5-926D2344394F}" type="slidenum">
              <a:rPr lang="de-CH" smtClean="0"/>
              <a:pPr/>
              <a:t>18</a:t>
            </a:fld>
            <a:endParaRPr lang="de-CH"/>
          </a:p>
        </p:txBody>
      </p:sp>
    </p:spTree>
    <p:extLst>
      <p:ext uri="{BB962C8B-B14F-4D97-AF65-F5344CB8AC3E}">
        <p14:creationId xmlns:p14="http://schemas.microsoft.com/office/powerpoint/2010/main" val="2636235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D448F34-023C-44CE-AEC5-926D2344394F}" type="slidenum">
              <a:rPr lang="de-CH" smtClean="0"/>
              <a:pPr/>
              <a:t>19</a:t>
            </a:fld>
            <a:endParaRPr lang="de-CH"/>
          </a:p>
        </p:txBody>
      </p:sp>
    </p:spTree>
    <p:extLst>
      <p:ext uri="{BB962C8B-B14F-4D97-AF65-F5344CB8AC3E}">
        <p14:creationId xmlns:p14="http://schemas.microsoft.com/office/powerpoint/2010/main" val="423214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1D448F34-023C-44CE-AEC5-926D2344394F}" type="slidenum">
              <a:rPr lang="de-CH" smtClean="0"/>
              <a:pPr/>
              <a:t>2</a:t>
            </a:fld>
            <a:endParaRPr lang="de-CH"/>
          </a:p>
        </p:txBody>
      </p:sp>
    </p:spTree>
    <p:extLst>
      <p:ext uri="{BB962C8B-B14F-4D97-AF65-F5344CB8AC3E}">
        <p14:creationId xmlns:p14="http://schemas.microsoft.com/office/powerpoint/2010/main" val="3888345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A request for Security for Costs can be submitted, but it does not belong to the “regular” course of proceedings.</a:t>
            </a:r>
            <a:r>
              <a:rPr lang="fr-FR" dirty="0" smtClean="0"/>
              <a:t> It </a:t>
            </a:r>
            <a:r>
              <a:rPr lang="fr-FR" dirty="0" err="1" smtClean="0"/>
              <a:t>is</a:t>
            </a:r>
            <a:r>
              <a:rPr lang="fr-FR" dirty="0" smtClean="0"/>
              <a:t> </a:t>
            </a:r>
            <a:r>
              <a:rPr lang="en-US" sz="1200" i="0" u="sng" kern="1200" dirty="0" smtClean="0">
                <a:solidFill>
                  <a:schemeClr val="tx1"/>
                </a:solidFill>
                <a:latin typeface="+mn-lt"/>
                <a:ea typeface="+mn-ea"/>
                <a:cs typeface="+mn-cs"/>
              </a:rPr>
              <a:t>an exceptional preliminary measure</a:t>
            </a:r>
            <a:r>
              <a:rPr lang="en-US" sz="1200" i="1" kern="1200" dirty="0" smtClean="0">
                <a:solidFill>
                  <a:schemeClr val="tx1"/>
                </a:solidFill>
                <a:latin typeface="+mn-lt"/>
                <a:ea typeface="+mn-ea"/>
                <a:cs typeface="+mn-cs"/>
              </a:rPr>
              <a:t>.</a:t>
            </a:r>
            <a:endParaRPr lang="sr-Latn-R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All costs the Respondent might</a:t>
            </a:r>
            <a:r>
              <a:rPr lang="sr-Latn-RS" baseline="0" dirty="0" smtClean="0"/>
              <a:t> incur are in principle eligible: attorney</a:t>
            </a:r>
            <a:r>
              <a:rPr lang="fr-FR" baseline="0" dirty="0" smtClean="0"/>
              <a:t>’s </a:t>
            </a:r>
            <a:r>
              <a:rPr lang="fr-FR" baseline="0" dirty="0" err="1" smtClean="0"/>
              <a:t>fees</a:t>
            </a:r>
            <a:r>
              <a:rPr lang="fr-FR" baseline="0" dirty="0" smtClean="0"/>
              <a:t>, translation </a:t>
            </a:r>
            <a:r>
              <a:rPr lang="fr-FR" baseline="0" dirty="0" err="1" smtClean="0"/>
              <a:t>costs</a:t>
            </a:r>
            <a:r>
              <a:rPr lang="fr-FR" baseline="0" dirty="0" smtClean="0"/>
              <a:t>, expert </a:t>
            </a:r>
            <a:r>
              <a:rPr lang="fr-FR" baseline="0" dirty="0" err="1" smtClean="0"/>
              <a:t>witnesses</a:t>
            </a:r>
            <a:r>
              <a:rPr lang="fr-FR" baseline="0" dirty="0" smtClean="0"/>
              <a:t> </a:t>
            </a:r>
            <a:r>
              <a:rPr lang="fr-FR" baseline="0" dirty="0" err="1" smtClean="0"/>
              <a:t>costs</a:t>
            </a:r>
            <a:r>
              <a:rPr lang="fr-FR" baseline="0" dirty="0" smtClean="0"/>
              <a:t>, </a:t>
            </a:r>
            <a:r>
              <a:rPr lang="fr-FR" baseline="0" dirty="0" err="1" smtClean="0"/>
              <a:t>deposits</a:t>
            </a:r>
            <a:r>
              <a:rPr lang="fr-FR" baseline="0" dirty="0" smtClean="0"/>
              <a:t> for </a:t>
            </a:r>
            <a:r>
              <a:rPr lang="fr-FR" baseline="0" dirty="0" err="1" smtClean="0"/>
              <a:t>fees</a:t>
            </a:r>
            <a:r>
              <a:rPr lang="fr-FR" baseline="0" dirty="0" smtClean="0"/>
              <a:t> and </a:t>
            </a:r>
            <a:r>
              <a:rPr lang="fr-FR" baseline="0" dirty="0" err="1" smtClean="0"/>
              <a:t>expenses</a:t>
            </a:r>
            <a:r>
              <a:rPr lang="fr-FR" baseline="0" dirty="0" smtClean="0"/>
              <a:t> of </a:t>
            </a:r>
            <a:r>
              <a:rPr lang="fr-FR" baseline="0" dirty="0" err="1" smtClean="0"/>
              <a:t>arbitrators</a:t>
            </a:r>
            <a:r>
              <a:rPr lang="fr-FR" baseline="0" dirty="0" smtClean="0"/>
              <a:t>, the </a:t>
            </a:r>
            <a:r>
              <a:rPr lang="fr-FR" baseline="0" dirty="0" err="1" smtClean="0"/>
              <a:t>secretary</a:t>
            </a:r>
            <a:r>
              <a:rPr lang="fr-FR" baseline="0" dirty="0" smtClean="0"/>
              <a:t> of the tribunal, the registration </a:t>
            </a:r>
            <a:r>
              <a:rPr lang="fr-FR" baseline="0" dirty="0" err="1" smtClean="0"/>
              <a:t>fee</a:t>
            </a:r>
            <a:r>
              <a:rPr lang="fr-FR" baseline="0" dirty="0" smtClean="0"/>
              <a:t>, etc.</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err="1" smtClean="0"/>
              <a:t>When</a:t>
            </a:r>
            <a:r>
              <a:rPr lang="fr-FR" baseline="0" dirty="0" smtClean="0"/>
              <a:t> </a:t>
            </a:r>
            <a:r>
              <a:rPr lang="fr-FR" baseline="0" dirty="0" err="1" smtClean="0"/>
              <a:t>filing</a:t>
            </a:r>
            <a:r>
              <a:rPr lang="fr-FR" baseline="0" dirty="0" smtClean="0"/>
              <a:t> the </a:t>
            </a:r>
            <a:r>
              <a:rPr lang="fr-FR" baseline="0" dirty="0" err="1" smtClean="0"/>
              <a:t>request</a:t>
            </a:r>
            <a:r>
              <a:rPr lang="fr-FR" baseline="0" dirty="0" smtClean="0"/>
              <a:t> the party must </a:t>
            </a:r>
            <a:r>
              <a:rPr lang="fr-FR" baseline="0" dirty="0" err="1" smtClean="0"/>
              <a:t>make</a:t>
            </a:r>
            <a:r>
              <a:rPr lang="fr-FR" baseline="0" dirty="0" smtClean="0"/>
              <a:t> a </a:t>
            </a:r>
            <a:r>
              <a:rPr lang="fr-FR" baseline="0" dirty="0" err="1" smtClean="0"/>
              <a:t>specification</a:t>
            </a:r>
            <a:r>
              <a:rPr lang="fr-FR" baseline="0" dirty="0" smtClean="0"/>
              <a:t> of the </a:t>
            </a:r>
            <a:r>
              <a:rPr lang="fr-FR" baseline="0" dirty="0" err="1" smtClean="0"/>
              <a:t>costs</a:t>
            </a:r>
            <a:r>
              <a:rPr lang="fr-FR" baseline="0" dirty="0" smtClean="0"/>
              <a:t>, and if </a:t>
            </a:r>
            <a:r>
              <a:rPr lang="fr-FR" baseline="0" dirty="0" err="1" smtClean="0"/>
              <a:t>it</a:t>
            </a:r>
            <a:r>
              <a:rPr lang="fr-FR" baseline="0" dirty="0" smtClean="0"/>
              <a:t> </a:t>
            </a:r>
            <a:r>
              <a:rPr lang="fr-FR" baseline="0" dirty="0" err="1" smtClean="0"/>
              <a:t>does</a:t>
            </a:r>
            <a:r>
              <a:rPr lang="fr-FR" baseline="0" dirty="0" smtClean="0"/>
              <a:t> not do </a:t>
            </a:r>
            <a:r>
              <a:rPr lang="fr-FR" baseline="0" dirty="0" err="1" smtClean="0"/>
              <a:t>so</a:t>
            </a:r>
            <a:r>
              <a:rPr lang="fr-FR" baseline="0" dirty="0" smtClean="0"/>
              <a:t>, the Tribunal </a:t>
            </a:r>
            <a:r>
              <a:rPr lang="fr-FR" baseline="0" dirty="0" err="1" smtClean="0"/>
              <a:t>will</a:t>
            </a:r>
            <a:r>
              <a:rPr lang="fr-FR" baseline="0" dirty="0" smtClean="0"/>
              <a:t> invite </a:t>
            </a:r>
            <a:r>
              <a:rPr lang="fr-FR" baseline="0" dirty="0" err="1" smtClean="0"/>
              <a:t>it</a:t>
            </a:r>
            <a:r>
              <a:rPr lang="fr-FR" baseline="0" dirty="0" smtClean="0"/>
              <a:t> to </a:t>
            </a:r>
            <a:r>
              <a:rPr lang="fr-FR" baseline="0" dirty="0" err="1" smtClean="0"/>
              <a:t>submit</a:t>
            </a:r>
            <a:r>
              <a:rPr lang="fr-FR" baseline="0" dirty="0" smtClean="0"/>
              <a:t> </a:t>
            </a:r>
            <a:r>
              <a:rPr lang="fr-FR" baseline="0" dirty="0" err="1" smtClean="0"/>
              <a:t>such</a:t>
            </a:r>
            <a:r>
              <a:rPr lang="fr-FR" baseline="0" dirty="0" smtClean="0"/>
              <a:t> </a:t>
            </a:r>
            <a:r>
              <a:rPr lang="fr-FR" baseline="0" dirty="0" err="1" smtClean="0"/>
              <a:t>specification</a:t>
            </a:r>
            <a:r>
              <a:rPr lang="fr-FR" baseline="0" dirty="0" smtClean="0"/>
              <a:t>.</a:t>
            </a:r>
            <a:endParaRPr lang="sr-Latn-RS" dirty="0" smtClean="0"/>
          </a:p>
          <a:p>
            <a:r>
              <a:rPr lang="en-US" sz="1200" kern="1200" baseline="0" dirty="0" smtClean="0">
                <a:solidFill>
                  <a:schemeClr val="tx1"/>
                </a:solidFill>
                <a:latin typeface="+mn-lt"/>
                <a:ea typeface="+mn-ea"/>
                <a:cs typeface="+mn-cs"/>
              </a:rPr>
              <a:t>According to prevailing Swiss doctrine, the arbitral tribunal may order security for costs, and the legal basis for such an order is its </a:t>
            </a:r>
            <a:r>
              <a:rPr lang="en-US" sz="1200" u="sng" kern="1200" baseline="0" dirty="0" smtClean="0">
                <a:solidFill>
                  <a:schemeClr val="tx1"/>
                </a:solidFill>
                <a:latin typeface="+mn-lt"/>
                <a:ea typeface="+mn-ea"/>
                <a:cs typeface="+mn-cs"/>
              </a:rPr>
              <a:t>power to grant interim measures </a:t>
            </a:r>
            <a:r>
              <a:rPr lang="en-US" sz="1200" kern="1200" baseline="0" dirty="0" smtClean="0">
                <a:solidFill>
                  <a:schemeClr val="tx1"/>
                </a:solidFill>
                <a:latin typeface="+mn-lt"/>
                <a:ea typeface="+mn-ea"/>
                <a:cs typeface="+mn-cs"/>
              </a:rPr>
              <a:t>(Art. 26). There are some alternative basis that are mentioned, such as the Tribunal’s duty to decide disputes arising out of the arbitration agreement and the principle of good faith</a:t>
            </a:r>
            <a:r>
              <a:rPr lang="sr-Latn-RS" sz="1200" kern="1200" baseline="0" dirty="0" smtClean="0">
                <a:solidFill>
                  <a:schemeClr val="tx1"/>
                </a:solidFill>
                <a:latin typeface="+mn-lt"/>
                <a:ea typeface="+mn-ea"/>
                <a:cs typeface="+mn-cs"/>
              </a:rPr>
              <a:t> in conducting the proceedings</a:t>
            </a:r>
            <a:r>
              <a:rPr lang="en-US" sz="1200" kern="1200" baseline="0" dirty="0" smtClean="0">
                <a:solidFill>
                  <a:schemeClr val="tx1"/>
                </a:solidFill>
                <a:latin typeface="+mn-lt"/>
                <a:ea typeface="+mn-ea"/>
                <a:cs typeface="+mn-cs"/>
              </a:rPr>
              <a:t>.</a:t>
            </a:r>
          </a:p>
          <a:p>
            <a:r>
              <a:rPr lang="fr-FR" sz="1200" kern="1200" baseline="0" dirty="0" smtClean="0">
                <a:solidFill>
                  <a:schemeClr val="tx1"/>
                </a:solidFill>
                <a:latin typeface="+mn-lt"/>
                <a:ea typeface="+mn-ea"/>
                <a:cs typeface="+mn-cs"/>
              </a:rPr>
              <a:t>The </a:t>
            </a:r>
            <a:r>
              <a:rPr lang="fr-FR" sz="1200" kern="1200" baseline="0" dirty="0" err="1" smtClean="0">
                <a:solidFill>
                  <a:schemeClr val="tx1"/>
                </a:solidFill>
                <a:latin typeface="+mn-lt"/>
                <a:ea typeface="+mn-ea"/>
                <a:cs typeface="+mn-cs"/>
              </a:rPr>
              <a:t>applicant</a:t>
            </a:r>
            <a:r>
              <a:rPr lang="fr-FR" sz="1200" kern="1200" baseline="0" dirty="0" smtClean="0">
                <a:solidFill>
                  <a:schemeClr val="tx1"/>
                </a:solidFill>
                <a:latin typeface="+mn-lt"/>
                <a:ea typeface="+mn-ea"/>
                <a:cs typeface="+mn-cs"/>
              </a:rPr>
              <a:t> must</a:t>
            </a:r>
            <a:r>
              <a:rPr lang="en-US" sz="1200" kern="1200" baseline="0" dirty="0" smtClean="0">
                <a:solidFill>
                  <a:schemeClr val="tx1"/>
                </a:solidFill>
                <a:latin typeface="+mn-lt"/>
                <a:ea typeface="+mn-ea"/>
                <a:cs typeface="+mn-cs"/>
              </a:rPr>
              <a:t> establish that: </a:t>
            </a:r>
          </a:p>
          <a:p>
            <a:pPr marL="228600" indent="-228600">
              <a:buAutoNum type="alphaLcParenBoth"/>
            </a:pPr>
            <a:r>
              <a:rPr lang="en-US" sz="1200" kern="1200" baseline="0" dirty="0" smtClean="0">
                <a:solidFill>
                  <a:schemeClr val="tx1"/>
                </a:solidFill>
                <a:latin typeface="+mn-lt"/>
                <a:ea typeface="+mn-ea"/>
                <a:cs typeface="+mn-cs"/>
              </a:rPr>
              <a:t>there is a reasonable possibility that it may have a claim for reimbursement of its fees</a:t>
            </a:r>
          </a:p>
          <a:p>
            <a:r>
              <a:rPr lang="en-US" sz="1200" kern="1200" baseline="0" dirty="0" smtClean="0">
                <a:solidFill>
                  <a:schemeClr val="tx1"/>
                </a:solidFill>
                <a:latin typeface="+mn-lt"/>
                <a:ea typeface="+mn-ea"/>
                <a:cs typeface="+mn-cs"/>
              </a:rPr>
              <a:t>(b) it will otherwise suffer harm that is not adequately reparable by a subsequent award; and </a:t>
            </a:r>
          </a:p>
          <a:p>
            <a:r>
              <a:rPr lang="en-US" sz="1200" kern="1200" baseline="0" dirty="0" smtClean="0">
                <a:solidFill>
                  <a:schemeClr val="tx1"/>
                </a:solidFill>
                <a:latin typeface="+mn-lt"/>
                <a:ea typeface="+mn-ea"/>
                <a:cs typeface="+mn-cs"/>
              </a:rPr>
              <a:t>(c) exceptional circumstances warrant an order for security for costs.</a:t>
            </a:r>
            <a:endParaRPr lang="en-US" dirty="0"/>
          </a:p>
        </p:txBody>
      </p:sp>
      <p:sp>
        <p:nvSpPr>
          <p:cNvPr id="4" name="Slide Number Placeholder 3"/>
          <p:cNvSpPr>
            <a:spLocks noGrp="1"/>
          </p:cNvSpPr>
          <p:nvPr>
            <p:ph type="sldNum" sz="quarter" idx="10"/>
          </p:nvPr>
        </p:nvSpPr>
        <p:spPr/>
        <p:txBody>
          <a:bodyPr/>
          <a:lstStyle/>
          <a:p>
            <a:fld id="{1D448F34-023C-44CE-AEC5-926D2344394F}" type="slidenum">
              <a:rPr lang="de-CH" smtClean="0"/>
              <a:pPr/>
              <a:t>20</a:t>
            </a:fld>
            <a:endParaRPr lang="de-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If Claimant acts in violation of the principle of good faith: if the claim is,</a:t>
            </a:r>
            <a:r>
              <a:rPr lang="sr-Latn-R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for this purpose, assigned to an impecunious party or if the arbitration is</a:t>
            </a:r>
          </a:p>
          <a:p>
            <a:r>
              <a:rPr lang="en-US" sz="1200" kern="1200" baseline="0" dirty="0" smtClean="0">
                <a:solidFill>
                  <a:schemeClr val="tx1"/>
                </a:solidFill>
                <a:latin typeface="+mn-lt"/>
                <a:ea typeface="+mn-ea"/>
                <a:cs typeface="+mn-cs"/>
              </a:rPr>
              <a:t>funded by a third person which will benefit from a successful outcome of the proceedings, but is under no obligation to reimburse the respondent</a:t>
            </a:r>
          </a:p>
          <a:p>
            <a:r>
              <a:rPr lang="en-US" sz="1200" kern="1200" baseline="0" dirty="0" smtClean="0">
                <a:solidFill>
                  <a:schemeClr val="tx1"/>
                </a:solidFill>
                <a:latin typeface="+mn-lt"/>
                <a:ea typeface="+mn-ea"/>
                <a:cs typeface="+mn-cs"/>
              </a:rPr>
              <a:t>in case the claimant loses</a:t>
            </a:r>
            <a:r>
              <a:rPr lang="sr-Latn-RS" sz="1200" kern="1200" baseline="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If there is a fundamental change in circumstances pursuant to the rules of the law applicable to the arbitration agreement</a:t>
            </a:r>
            <a:r>
              <a:rPr lang="sr-Latn-RS" sz="1200" kern="1200" baseline="0" dirty="0" smtClean="0">
                <a:solidFill>
                  <a:schemeClr val="tx1"/>
                </a:solidFill>
                <a:latin typeface="+mn-lt"/>
                <a:ea typeface="+mn-ea"/>
                <a:cs typeface="+mn-cs"/>
              </a:rPr>
              <a:t>.</a:t>
            </a:r>
            <a:endParaRPr lang="fr-F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may be appropriate  where the change</a:t>
            </a:r>
          </a:p>
          <a:p>
            <a:r>
              <a:rPr lang="en-US" sz="1200" kern="1200" baseline="0" dirty="0" smtClean="0">
                <a:solidFill>
                  <a:schemeClr val="tx1"/>
                </a:solidFill>
                <a:latin typeface="+mn-lt"/>
                <a:ea typeface="+mn-ea"/>
                <a:cs typeface="+mn-cs"/>
              </a:rPr>
              <a:t>(a) was unforeseeable, </a:t>
            </a:r>
          </a:p>
          <a:p>
            <a:r>
              <a:rPr lang="en-US" sz="1200" kern="1200" baseline="0" dirty="0" smtClean="0">
                <a:solidFill>
                  <a:schemeClr val="tx1"/>
                </a:solidFill>
                <a:latin typeface="+mn-lt"/>
                <a:ea typeface="+mn-ea"/>
                <a:cs typeface="+mn-cs"/>
              </a:rPr>
              <a:t>(b) occurred after signing the arbitration</a:t>
            </a:r>
            <a:r>
              <a:rPr lang="sr-Latn-R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agreement and </a:t>
            </a:r>
          </a:p>
          <a:p>
            <a:r>
              <a:rPr lang="en-US" sz="1200" kern="1200" baseline="0" dirty="0" smtClean="0">
                <a:solidFill>
                  <a:schemeClr val="tx1"/>
                </a:solidFill>
                <a:latin typeface="+mn-lt"/>
                <a:ea typeface="+mn-ea"/>
                <a:cs typeface="+mn-cs"/>
              </a:rPr>
              <a:t>(c) substantially increased the respondent's risk of not being reimbursed for its legal costs (compared to the </a:t>
            </a:r>
            <a:r>
              <a:rPr lang="en-US" sz="1200" u="sng" kern="1200" baseline="0" dirty="0" smtClean="0">
                <a:solidFill>
                  <a:schemeClr val="tx1"/>
                </a:solidFill>
                <a:latin typeface="+mn-lt"/>
                <a:ea typeface="+mn-ea"/>
                <a:cs typeface="+mn-cs"/>
              </a:rPr>
              <a:t>risk at the time of signing the arbitration agreement)</a:t>
            </a:r>
          </a:p>
          <a:p>
            <a:r>
              <a:rPr lang="fr-FR" sz="1200" b="0" u="none" kern="1200" baseline="0" dirty="0" err="1" smtClean="0">
                <a:solidFill>
                  <a:schemeClr val="tx1"/>
                </a:solidFill>
                <a:latin typeface="+mn-lt"/>
                <a:ea typeface="+mn-ea"/>
                <a:cs typeface="+mn-cs"/>
              </a:rPr>
              <a:t>Claimant’s</a:t>
            </a:r>
            <a:r>
              <a:rPr lang="fr-FR" sz="1200" b="0" u="none" kern="1200" baseline="0" dirty="0" smtClean="0">
                <a:solidFill>
                  <a:schemeClr val="tx1"/>
                </a:solidFill>
                <a:latin typeface="+mn-lt"/>
                <a:ea typeface="+mn-ea"/>
                <a:cs typeface="+mn-cs"/>
              </a:rPr>
              <a:t> </a:t>
            </a:r>
            <a:r>
              <a:rPr lang="fr-FR" sz="1200" b="0" u="none" kern="1200" baseline="0" dirty="0" err="1" smtClean="0">
                <a:solidFill>
                  <a:schemeClr val="tx1"/>
                </a:solidFill>
                <a:latin typeface="+mn-lt"/>
                <a:ea typeface="+mn-ea"/>
                <a:cs typeface="+mn-cs"/>
              </a:rPr>
              <a:t>Bankruptcy</a:t>
            </a:r>
            <a:r>
              <a:rPr lang="fr-FR" sz="1200" b="0" u="none" kern="1200" baseline="0" dirty="0" smtClean="0">
                <a:solidFill>
                  <a:schemeClr val="tx1"/>
                </a:solidFill>
                <a:latin typeface="+mn-lt"/>
                <a:ea typeface="+mn-ea"/>
                <a:cs typeface="+mn-cs"/>
              </a:rPr>
              <a:t> – not </a:t>
            </a:r>
            <a:r>
              <a:rPr lang="fr-FR" sz="1200" b="0" u="none" kern="1200" baseline="0" dirty="0" err="1" smtClean="0">
                <a:solidFill>
                  <a:schemeClr val="tx1"/>
                </a:solidFill>
                <a:latin typeface="+mn-lt"/>
                <a:ea typeface="+mn-ea"/>
                <a:cs typeface="+mn-cs"/>
              </a:rPr>
              <a:t>sufficient</a:t>
            </a:r>
            <a:r>
              <a:rPr lang="fr-FR" sz="1200" b="0" u="none" kern="1200" baseline="0" dirty="0" smtClean="0">
                <a:solidFill>
                  <a:schemeClr val="tx1"/>
                </a:solidFill>
                <a:latin typeface="+mn-lt"/>
                <a:ea typeface="+mn-ea"/>
                <a:cs typeface="+mn-cs"/>
              </a:rPr>
              <a:t> in </a:t>
            </a:r>
            <a:r>
              <a:rPr lang="fr-FR" sz="1200" b="0" u="none" kern="1200" baseline="0" dirty="0" err="1" smtClean="0">
                <a:solidFill>
                  <a:schemeClr val="tx1"/>
                </a:solidFill>
                <a:latin typeface="+mn-lt"/>
                <a:ea typeface="+mn-ea"/>
                <a:cs typeface="+mn-cs"/>
              </a:rPr>
              <a:t>itself</a:t>
            </a:r>
            <a:r>
              <a:rPr lang="fr-FR" sz="1200" b="0" u="none" kern="1200" baseline="0" dirty="0" smtClean="0">
                <a:solidFill>
                  <a:schemeClr val="tx1"/>
                </a:solidFill>
                <a:latin typeface="+mn-lt"/>
                <a:ea typeface="+mn-ea"/>
                <a:cs typeface="+mn-cs"/>
              </a:rPr>
              <a:t>. </a:t>
            </a:r>
            <a:r>
              <a:rPr lang="fr-FR" sz="1200" b="0" u="none" kern="1200" baseline="0" dirty="0" err="1" smtClean="0">
                <a:solidFill>
                  <a:schemeClr val="tx1"/>
                </a:solidFill>
                <a:latin typeface="+mn-lt"/>
                <a:ea typeface="+mn-ea"/>
                <a:cs typeface="+mn-cs"/>
              </a:rPr>
              <a:t>Depends</a:t>
            </a:r>
            <a:r>
              <a:rPr lang="fr-FR" sz="1200" b="0" u="none" kern="1200" baseline="0" dirty="0" smtClean="0">
                <a:solidFill>
                  <a:schemeClr val="tx1"/>
                </a:solidFill>
                <a:latin typeface="+mn-lt"/>
                <a:ea typeface="+mn-ea"/>
                <a:cs typeface="+mn-cs"/>
              </a:rPr>
              <a:t> on </a:t>
            </a:r>
            <a:r>
              <a:rPr lang="fr-FR" sz="1200" b="0" u="none" kern="1200" baseline="0" dirty="0" err="1" smtClean="0">
                <a:solidFill>
                  <a:schemeClr val="tx1"/>
                </a:solidFill>
                <a:latin typeface="+mn-lt"/>
                <a:ea typeface="+mn-ea"/>
                <a:cs typeface="+mn-cs"/>
              </a:rPr>
              <a:t>other</a:t>
            </a:r>
            <a:r>
              <a:rPr lang="fr-FR" sz="1200" b="0" u="none" kern="1200" baseline="0" dirty="0" smtClean="0">
                <a:solidFill>
                  <a:schemeClr val="tx1"/>
                </a:solidFill>
                <a:latin typeface="+mn-lt"/>
                <a:ea typeface="+mn-ea"/>
                <a:cs typeface="+mn-cs"/>
              </a:rPr>
              <a:t> </a:t>
            </a:r>
            <a:r>
              <a:rPr lang="fr-FR" sz="1200" b="0" u="none" kern="1200" baseline="0" dirty="0" err="1" smtClean="0">
                <a:solidFill>
                  <a:schemeClr val="tx1"/>
                </a:solidFill>
                <a:latin typeface="+mn-lt"/>
                <a:ea typeface="+mn-ea"/>
                <a:cs typeface="+mn-cs"/>
              </a:rPr>
              <a:t>factors</a:t>
            </a:r>
            <a:r>
              <a:rPr lang="fr-FR" sz="1200" b="0" u="none" kern="1200" baseline="0" dirty="0" smtClean="0">
                <a:solidFill>
                  <a:schemeClr val="tx1"/>
                </a:solidFill>
                <a:latin typeface="+mn-lt"/>
                <a:ea typeface="+mn-ea"/>
                <a:cs typeface="+mn-cs"/>
              </a:rPr>
              <a:t>. </a:t>
            </a:r>
            <a:r>
              <a:rPr lang="fr-FR" sz="1200" b="0" u="none" kern="1200" baseline="0" dirty="0" err="1" smtClean="0">
                <a:solidFill>
                  <a:schemeClr val="tx1"/>
                </a:solidFill>
                <a:latin typeface="+mn-lt"/>
                <a:ea typeface="+mn-ea"/>
                <a:cs typeface="+mn-cs"/>
              </a:rPr>
              <a:t>Whether</a:t>
            </a:r>
            <a:r>
              <a:rPr lang="sr-Latn-RS" sz="1200" b="0" u="none" kern="1200" baseline="0" dirty="0" smtClean="0">
                <a:solidFill>
                  <a:schemeClr val="tx1"/>
                </a:solidFill>
                <a:latin typeface="+mn-lt"/>
                <a:ea typeface="+mn-ea"/>
                <a:cs typeface="+mn-cs"/>
              </a:rPr>
              <a:t> the</a:t>
            </a:r>
            <a:r>
              <a:rPr lang="fr-FR" sz="1200" b="0" u="none" kern="1200" baseline="0" dirty="0" smtClean="0">
                <a:solidFill>
                  <a:schemeClr val="tx1"/>
                </a:solidFill>
                <a:latin typeface="+mn-lt"/>
                <a:ea typeface="+mn-ea"/>
                <a:cs typeface="+mn-cs"/>
              </a:rPr>
              <a:t> </a:t>
            </a:r>
            <a:r>
              <a:rPr lang="fr-FR" sz="1200" b="0" u="none" kern="1200" baseline="0" dirty="0" err="1" smtClean="0">
                <a:solidFill>
                  <a:schemeClr val="tx1"/>
                </a:solidFill>
                <a:latin typeface="+mn-lt"/>
                <a:ea typeface="+mn-ea"/>
                <a:cs typeface="+mn-cs"/>
              </a:rPr>
              <a:t>Respondent</a:t>
            </a:r>
            <a:r>
              <a:rPr lang="fr-FR" sz="1200" b="0" u="none" kern="1200" baseline="0" dirty="0" smtClean="0">
                <a:solidFill>
                  <a:schemeClr val="tx1"/>
                </a:solidFill>
                <a:latin typeface="+mn-lt"/>
                <a:ea typeface="+mn-ea"/>
                <a:cs typeface="+mn-cs"/>
              </a:rPr>
              <a:t> </a:t>
            </a:r>
            <a:r>
              <a:rPr lang="fr-FR" sz="1200" b="0" u="none" kern="1200" baseline="0" dirty="0" err="1" smtClean="0">
                <a:solidFill>
                  <a:schemeClr val="tx1"/>
                </a:solidFill>
                <a:latin typeface="+mn-lt"/>
                <a:ea typeface="+mn-ea"/>
                <a:cs typeface="+mn-cs"/>
              </a:rPr>
              <a:t>contributed</a:t>
            </a:r>
            <a:r>
              <a:rPr lang="fr-FR" sz="1200" b="0" u="none" kern="1200" baseline="0" dirty="0" smtClean="0">
                <a:solidFill>
                  <a:schemeClr val="tx1"/>
                </a:solidFill>
                <a:latin typeface="+mn-lt"/>
                <a:ea typeface="+mn-ea"/>
                <a:cs typeface="+mn-cs"/>
              </a:rPr>
              <a:t> to </a:t>
            </a:r>
            <a:r>
              <a:rPr lang="fr-FR" sz="1200" b="0" u="none" kern="1200" baseline="0" dirty="0" err="1" smtClean="0">
                <a:solidFill>
                  <a:schemeClr val="tx1"/>
                </a:solidFill>
                <a:latin typeface="+mn-lt"/>
                <a:ea typeface="+mn-ea"/>
                <a:cs typeface="+mn-cs"/>
              </a:rPr>
              <a:t>insolvency</a:t>
            </a:r>
            <a:r>
              <a:rPr lang="fr-FR" sz="1200" b="0" u="none" kern="1200" baseline="0" dirty="0" smtClean="0">
                <a:solidFill>
                  <a:schemeClr val="tx1"/>
                </a:solidFill>
                <a:latin typeface="+mn-lt"/>
                <a:ea typeface="+mn-ea"/>
                <a:cs typeface="+mn-cs"/>
              </a:rPr>
              <a:t> (issues of the </a:t>
            </a:r>
            <a:r>
              <a:rPr lang="fr-FR" sz="1200" b="0" u="none" kern="1200" baseline="0" dirty="0" err="1" smtClean="0">
                <a:solidFill>
                  <a:schemeClr val="tx1"/>
                </a:solidFill>
                <a:latin typeface="+mn-lt"/>
                <a:ea typeface="+mn-ea"/>
                <a:cs typeface="+mn-cs"/>
              </a:rPr>
              <a:t>access</a:t>
            </a:r>
            <a:r>
              <a:rPr lang="fr-FR" sz="1200" b="0" u="none" kern="1200" baseline="0" dirty="0" smtClean="0">
                <a:solidFill>
                  <a:schemeClr val="tx1"/>
                </a:solidFill>
                <a:latin typeface="+mn-lt"/>
                <a:ea typeface="+mn-ea"/>
                <a:cs typeface="+mn-cs"/>
              </a:rPr>
              <a:t> to arbitral justice), </a:t>
            </a:r>
            <a:r>
              <a:rPr lang="fr-FR" sz="1200" b="0" u="none" kern="1200" baseline="0" dirty="0" err="1" smtClean="0">
                <a:solidFill>
                  <a:schemeClr val="tx1"/>
                </a:solidFill>
                <a:latin typeface="+mn-lt"/>
                <a:ea typeface="+mn-ea"/>
                <a:cs typeface="+mn-cs"/>
              </a:rPr>
              <a:t>whether</a:t>
            </a:r>
            <a:r>
              <a:rPr lang="fr-FR" sz="1200" b="0" u="none" kern="1200" baseline="0" dirty="0" smtClean="0">
                <a:solidFill>
                  <a:schemeClr val="tx1"/>
                </a:solidFill>
                <a:latin typeface="+mn-lt"/>
                <a:ea typeface="+mn-ea"/>
                <a:cs typeface="+mn-cs"/>
              </a:rPr>
              <a:t> the law </a:t>
            </a:r>
            <a:r>
              <a:rPr lang="fr-FR" sz="1200" b="0" u="none" kern="1200" baseline="0" dirty="0" err="1" smtClean="0">
                <a:solidFill>
                  <a:schemeClr val="tx1"/>
                </a:solidFill>
                <a:latin typeface="+mn-lt"/>
                <a:ea typeface="+mn-ea"/>
                <a:cs typeface="+mn-cs"/>
              </a:rPr>
              <a:t>appliable</a:t>
            </a:r>
            <a:r>
              <a:rPr lang="fr-FR" sz="1200" b="0" u="none" kern="1200" baseline="0" dirty="0" smtClean="0">
                <a:solidFill>
                  <a:schemeClr val="tx1"/>
                </a:solidFill>
                <a:latin typeface="+mn-lt"/>
                <a:ea typeface="+mn-ea"/>
                <a:cs typeface="+mn-cs"/>
              </a:rPr>
              <a:t> to </a:t>
            </a:r>
            <a:r>
              <a:rPr lang="sr-Latn-RS" sz="1200" b="0" u="none" kern="1200" baseline="0" dirty="0" smtClean="0">
                <a:solidFill>
                  <a:schemeClr val="tx1"/>
                </a:solidFill>
                <a:latin typeface="+mn-lt"/>
                <a:ea typeface="+mn-ea"/>
                <a:cs typeface="+mn-cs"/>
              </a:rPr>
              <a:t>bankrupt</a:t>
            </a:r>
            <a:r>
              <a:rPr lang="fr-FR" sz="1200" b="0" u="none" kern="1200" baseline="0" dirty="0" err="1" smtClean="0">
                <a:solidFill>
                  <a:schemeClr val="tx1"/>
                </a:solidFill>
                <a:latin typeface="+mn-lt"/>
                <a:ea typeface="+mn-ea"/>
                <a:cs typeface="+mn-cs"/>
              </a:rPr>
              <a:t>cy</a:t>
            </a:r>
            <a:r>
              <a:rPr lang="fr-FR" sz="1200" b="0" u="none" kern="1200" baseline="0" dirty="0" smtClean="0">
                <a:solidFill>
                  <a:schemeClr val="tx1"/>
                </a:solidFill>
                <a:latin typeface="+mn-lt"/>
                <a:ea typeface="+mn-ea"/>
                <a:cs typeface="+mn-cs"/>
              </a:rPr>
              <a:t> </a:t>
            </a:r>
            <a:r>
              <a:rPr lang="fr-FR" sz="1200" b="0" u="none" kern="1200" baseline="0" dirty="0" err="1" smtClean="0">
                <a:solidFill>
                  <a:schemeClr val="tx1"/>
                </a:solidFill>
                <a:latin typeface="+mn-lt"/>
                <a:ea typeface="+mn-ea"/>
                <a:cs typeface="+mn-cs"/>
              </a:rPr>
              <a:t>gives</a:t>
            </a:r>
            <a:r>
              <a:rPr lang="fr-FR" sz="1200" b="0" u="none" kern="1200" baseline="0" dirty="0" smtClean="0">
                <a:solidFill>
                  <a:schemeClr val="tx1"/>
                </a:solidFill>
                <a:latin typeface="+mn-lt"/>
                <a:ea typeface="+mn-ea"/>
                <a:cs typeface="+mn-cs"/>
              </a:rPr>
              <a:t> </a:t>
            </a:r>
            <a:r>
              <a:rPr lang="fr-FR" sz="1200" b="0" u="none" kern="1200" baseline="0" dirty="0" err="1" smtClean="0">
                <a:solidFill>
                  <a:schemeClr val="tx1"/>
                </a:solidFill>
                <a:latin typeface="+mn-lt"/>
                <a:ea typeface="+mn-ea"/>
                <a:cs typeface="+mn-cs"/>
              </a:rPr>
              <a:t>priority</a:t>
            </a:r>
            <a:r>
              <a:rPr lang="fr-FR" sz="1200" b="0" u="none" kern="1200" baseline="0" dirty="0" smtClean="0">
                <a:solidFill>
                  <a:schemeClr val="tx1"/>
                </a:solidFill>
                <a:latin typeface="+mn-lt"/>
                <a:ea typeface="+mn-ea"/>
                <a:cs typeface="+mn-cs"/>
              </a:rPr>
              <a:t> to </a:t>
            </a:r>
            <a:r>
              <a:rPr lang="sr-Latn-RS" sz="1200" b="0" u="none" kern="1200" baseline="0" dirty="0" smtClean="0">
                <a:solidFill>
                  <a:schemeClr val="tx1"/>
                </a:solidFill>
                <a:latin typeface="+mn-lt"/>
                <a:ea typeface="+mn-ea"/>
                <a:cs typeface="+mn-cs"/>
              </a:rPr>
              <a:t>satisfaction of </a:t>
            </a:r>
            <a:r>
              <a:rPr lang="fr-FR" sz="1200" b="0" u="none" kern="1200" baseline="0" dirty="0" smtClean="0">
                <a:solidFill>
                  <a:schemeClr val="tx1"/>
                </a:solidFill>
                <a:latin typeface="+mn-lt"/>
                <a:ea typeface="+mn-ea"/>
                <a:cs typeface="+mn-cs"/>
              </a:rPr>
              <a:t>claims </a:t>
            </a:r>
            <a:r>
              <a:rPr lang="fr-FR" sz="1200" b="0" u="none" kern="1200" baseline="0" dirty="0" err="1" smtClean="0">
                <a:solidFill>
                  <a:schemeClr val="tx1"/>
                </a:solidFill>
                <a:latin typeface="+mn-lt"/>
                <a:ea typeface="+mn-ea"/>
                <a:cs typeface="+mn-cs"/>
              </a:rPr>
              <a:t>based</a:t>
            </a:r>
            <a:r>
              <a:rPr lang="fr-FR" sz="1200" b="0" u="none" kern="1200" baseline="0" dirty="0" smtClean="0">
                <a:solidFill>
                  <a:schemeClr val="tx1"/>
                </a:solidFill>
                <a:latin typeface="+mn-lt"/>
                <a:ea typeface="+mn-ea"/>
                <a:cs typeface="+mn-cs"/>
              </a:rPr>
              <a:t> on arbitration </a:t>
            </a:r>
            <a:r>
              <a:rPr lang="fr-FR" sz="1200" b="0" u="none" kern="1200" baseline="0" dirty="0" err="1" smtClean="0">
                <a:solidFill>
                  <a:schemeClr val="tx1"/>
                </a:solidFill>
                <a:latin typeface="+mn-lt"/>
                <a:ea typeface="+mn-ea"/>
                <a:cs typeface="+mn-cs"/>
              </a:rPr>
              <a:t>costs</a:t>
            </a:r>
            <a:r>
              <a:rPr lang="fr-FR" sz="1200" b="0" u="none" kern="1200" baseline="0" dirty="0" smtClean="0">
                <a:solidFill>
                  <a:schemeClr val="tx1"/>
                </a:solidFill>
                <a:latin typeface="+mn-lt"/>
                <a:ea typeface="+mn-ea"/>
                <a:cs typeface="+mn-cs"/>
              </a:rPr>
              <a:t> or not, etc.</a:t>
            </a:r>
          </a:p>
          <a:p>
            <a:r>
              <a:rPr lang="fr-FR" sz="1200" kern="1200" baseline="0" dirty="0" err="1" smtClean="0">
                <a:solidFill>
                  <a:schemeClr val="tx1"/>
                </a:solidFill>
                <a:latin typeface="+mn-lt"/>
                <a:ea typeface="+mn-ea"/>
                <a:cs typeface="+mn-cs"/>
              </a:rPr>
              <a:t>Procedure</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is</a:t>
            </a:r>
            <a:r>
              <a:rPr lang="fr-FR" sz="1200" kern="1200" baseline="0" dirty="0" smtClean="0">
                <a:solidFill>
                  <a:schemeClr val="tx1"/>
                </a:solidFill>
                <a:latin typeface="+mn-lt"/>
                <a:ea typeface="+mn-ea"/>
                <a:cs typeface="+mn-cs"/>
              </a:rPr>
              <a:t> not </a:t>
            </a:r>
            <a:r>
              <a:rPr lang="fr-FR" sz="1200" kern="1200" baseline="0" dirty="0" err="1" smtClean="0">
                <a:solidFill>
                  <a:schemeClr val="tx1"/>
                </a:solidFill>
                <a:latin typeface="+mn-lt"/>
                <a:ea typeface="+mn-ea"/>
                <a:cs typeface="+mn-cs"/>
              </a:rPr>
              <a:t>prescribed</a:t>
            </a:r>
            <a:r>
              <a:rPr lang="fr-FR" sz="1200" kern="1200" baseline="0" dirty="0" smtClean="0">
                <a:solidFill>
                  <a:schemeClr val="tx1"/>
                </a:solidFill>
                <a:latin typeface="+mn-lt"/>
                <a:ea typeface="+mn-ea"/>
                <a:cs typeface="+mn-cs"/>
              </a:rPr>
              <a:t>, but the tribunal </a:t>
            </a:r>
            <a:r>
              <a:rPr lang="fr-FR" sz="1200" kern="1200" baseline="0" dirty="0" err="1" smtClean="0">
                <a:solidFill>
                  <a:schemeClr val="tx1"/>
                </a:solidFill>
                <a:latin typeface="+mn-lt"/>
                <a:ea typeface="+mn-ea"/>
                <a:cs typeface="+mn-cs"/>
              </a:rPr>
              <a:t>will</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give</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each</a:t>
            </a:r>
            <a:r>
              <a:rPr lang="fr-FR" sz="1200" kern="1200" baseline="0" dirty="0" smtClean="0">
                <a:solidFill>
                  <a:schemeClr val="tx1"/>
                </a:solidFill>
                <a:latin typeface="+mn-lt"/>
                <a:ea typeface="+mn-ea"/>
                <a:cs typeface="+mn-cs"/>
              </a:rPr>
              <a:t> party </a:t>
            </a:r>
            <a:r>
              <a:rPr lang="fr-FR" sz="1200" kern="1200" baseline="0" dirty="0" err="1" smtClean="0">
                <a:solidFill>
                  <a:schemeClr val="tx1"/>
                </a:solidFill>
                <a:latin typeface="+mn-lt"/>
                <a:ea typeface="+mn-ea"/>
                <a:cs typeface="+mn-cs"/>
              </a:rPr>
              <a:t>opportunity</a:t>
            </a:r>
            <a:r>
              <a:rPr lang="fr-FR" sz="1200" kern="1200" baseline="0" dirty="0" smtClean="0">
                <a:solidFill>
                  <a:schemeClr val="tx1"/>
                </a:solidFill>
                <a:latin typeface="+mn-lt"/>
                <a:ea typeface="+mn-ea"/>
                <a:cs typeface="+mn-cs"/>
              </a:rPr>
              <a:t> to state </a:t>
            </a:r>
            <a:r>
              <a:rPr lang="fr-FR" sz="1200" kern="1200" baseline="0" dirty="0" err="1" smtClean="0">
                <a:solidFill>
                  <a:schemeClr val="tx1"/>
                </a:solidFill>
                <a:latin typeface="+mn-lt"/>
                <a:ea typeface="+mn-ea"/>
                <a:cs typeface="+mn-cs"/>
              </a:rPr>
              <a:t>its</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views</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Written</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submissions</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may</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be</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exchanged</a:t>
            </a:r>
            <a:r>
              <a:rPr lang="fr-FR" sz="1200" kern="1200" baseline="0" dirty="0" smtClean="0">
                <a:solidFill>
                  <a:schemeClr val="tx1"/>
                </a:solidFill>
                <a:latin typeface="+mn-lt"/>
                <a:ea typeface="+mn-ea"/>
                <a:cs typeface="+mn-cs"/>
              </a:rPr>
              <a:t> on </a:t>
            </a:r>
            <a:r>
              <a:rPr lang="fr-FR" sz="1200" kern="1200" baseline="0" dirty="0" err="1" smtClean="0">
                <a:solidFill>
                  <a:schemeClr val="tx1"/>
                </a:solidFill>
                <a:latin typeface="+mn-lt"/>
                <a:ea typeface="+mn-ea"/>
                <a:cs typeface="+mn-cs"/>
              </a:rPr>
              <a:t>this</a:t>
            </a:r>
            <a:r>
              <a:rPr lang="fr-FR" sz="1200" kern="1200" baseline="0" dirty="0" smtClean="0">
                <a:solidFill>
                  <a:schemeClr val="tx1"/>
                </a:solidFill>
                <a:latin typeface="+mn-lt"/>
                <a:ea typeface="+mn-ea"/>
                <a:cs typeface="+mn-cs"/>
              </a:rPr>
              <a:t> issue.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arbitral tribunal determines the way by which security is furnished.</a:t>
            </a:r>
          </a:p>
          <a:p>
            <a:r>
              <a:rPr lang="en-US" sz="1200" kern="1200" baseline="0" dirty="0" smtClean="0">
                <a:solidFill>
                  <a:schemeClr val="tx1"/>
                </a:solidFill>
                <a:latin typeface="+mn-lt"/>
                <a:ea typeface="+mn-ea"/>
                <a:cs typeface="+mn-cs"/>
              </a:rPr>
              <a:t>It will either require a money transfer, e.g. to the account where the advances are deposited, or a bank guarantee.</a:t>
            </a:r>
          </a:p>
          <a:p>
            <a:r>
              <a:rPr lang="fr-FR" sz="1200" b="0" u="none" kern="1200" baseline="0" dirty="0" err="1" smtClean="0">
                <a:solidFill>
                  <a:schemeClr val="tx1"/>
                </a:solidFill>
                <a:latin typeface="+mn-lt"/>
                <a:ea typeface="+mn-ea"/>
                <a:cs typeface="+mn-cs"/>
              </a:rPr>
              <a:t>Consequence</a:t>
            </a:r>
            <a:r>
              <a:rPr lang="fr-FR" sz="1200" b="0" u="none" kern="1200" baseline="0" dirty="0" smtClean="0">
                <a:solidFill>
                  <a:schemeClr val="tx1"/>
                </a:solidFill>
                <a:latin typeface="+mn-lt"/>
                <a:ea typeface="+mn-ea"/>
                <a:cs typeface="+mn-cs"/>
              </a:rPr>
              <a:t> of non-</a:t>
            </a:r>
            <a:r>
              <a:rPr lang="fr-FR" sz="1200" b="0" u="none" kern="1200" baseline="0" dirty="0" err="1" smtClean="0">
                <a:solidFill>
                  <a:schemeClr val="tx1"/>
                </a:solidFill>
                <a:latin typeface="+mn-lt"/>
                <a:ea typeface="+mn-ea"/>
                <a:cs typeface="+mn-cs"/>
              </a:rPr>
              <a:t>furnishing</a:t>
            </a:r>
            <a:r>
              <a:rPr lang="fr-FR" sz="1200" b="0" u="none" kern="1200" baseline="0" dirty="0" smtClean="0">
                <a:solidFill>
                  <a:schemeClr val="tx1"/>
                </a:solidFill>
                <a:latin typeface="+mn-lt"/>
                <a:ea typeface="+mn-ea"/>
                <a:cs typeface="+mn-cs"/>
              </a:rPr>
              <a:t>: suspension </a:t>
            </a:r>
            <a:r>
              <a:rPr lang="sr-Latn-RS" sz="1200" b="0" u="none" kern="1200" baseline="0" smtClean="0">
                <a:solidFill>
                  <a:schemeClr val="tx1"/>
                </a:solidFill>
                <a:latin typeface="+mn-lt"/>
                <a:ea typeface="+mn-ea"/>
                <a:cs typeface="+mn-cs"/>
              </a:rPr>
              <a:t>of proceedings </a:t>
            </a:r>
            <a:r>
              <a:rPr lang="en-US" sz="1200" kern="1200" baseline="0" smtClean="0">
                <a:solidFill>
                  <a:schemeClr val="tx1"/>
                </a:solidFill>
                <a:latin typeface="+mn-lt"/>
                <a:ea typeface="+mn-ea"/>
                <a:cs typeface="+mn-cs"/>
              </a:rPr>
              <a:t>and</a:t>
            </a:r>
            <a:r>
              <a:rPr lang="en-US" sz="1200" kern="1200" baseline="0" dirty="0" smtClean="0">
                <a:solidFill>
                  <a:schemeClr val="tx1"/>
                </a:solidFill>
                <a:latin typeface="+mn-lt"/>
                <a:ea typeface="+mn-ea"/>
                <a:cs typeface="+mn-cs"/>
              </a:rPr>
              <a:t>, if security is not provided within an ultimate grace period, dismissal of the claim without</a:t>
            </a:r>
          </a:p>
          <a:p>
            <a:r>
              <a:rPr lang="en-US" sz="1200" kern="1200" baseline="0" dirty="0" smtClean="0">
                <a:solidFill>
                  <a:schemeClr val="tx1"/>
                </a:solidFill>
                <a:latin typeface="+mn-lt"/>
                <a:ea typeface="+mn-ea"/>
                <a:cs typeface="+mn-cs"/>
              </a:rPr>
              <a:t>prejudice.</a:t>
            </a:r>
            <a:endParaRPr lang="fr-FR" sz="1200" b="0" u="none" kern="1200" baseline="0" dirty="0" smtClean="0">
              <a:solidFill>
                <a:schemeClr val="tx1"/>
              </a:solidFill>
              <a:latin typeface="+mn-lt"/>
              <a:ea typeface="+mn-ea"/>
              <a:cs typeface="+mn-cs"/>
            </a:endParaRPr>
          </a:p>
          <a:p>
            <a:endParaRPr lang="en-US" b="0" u="none" dirty="0"/>
          </a:p>
        </p:txBody>
      </p:sp>
      <p:sp>
        <p:nvSpPr>
          <p:cNvPr id="4" name="Slide Number Placeholder 3"/>
          <p:cNvSpPr>
            <a:spLocks noGrp="1"/>
          </p:cNvSpPr>
          <p:nvPr>
            <p:ph type="sldNum" sz="quarter" idx="10"/>
          </p:nvPr>
        </p:nvSpPr>
        <p:spPr/>
        <p:txBody>
          <a:bodyPr/>
          <a:lstStyle/>
          <a:p>
            <a:fld id="{1D448F34-023C-44CE-AEC5-926D2344394F}" type="slidenum">
              <a:rPr lang="de-CH" smtClean="0"/>
              <a:pPr/>
              <a:t>21</a:t>
            </a:fld>
            <a:endParaRPr lang="de-C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44" indent="-173044">
              <a:buFont typeface="Arial" pitchFamily="34" charset="0"/>
              <a:buChar char="•"/>
            </a:pPr>
            <a:endParaRPr lang="de-CH" dirty="0"/>
          </a:p>
        </p:txBody>
      </p:sp>
      <p:sp>
        <p:nvSpPr>
          <p:cNvPr id="4" name="Foliennummernplatzhalter 3"/>
          <p:cNvSpPr>
            <a:spLocks noGrp="1"/>
          </p:cNvSpPr>
          <p:nvPr>
            <p:ph type="sldNum" sz="quarter" idx="10"/>
          </p:nvPr>
        </p:nvSpPr>
        <p:spPr/>
        <p:txBody>
          <a:bodyPr/>
          <a:lstStyle/>
          <a:p>
            <a:fld id="{1D448F34-023C-44CE-AEC5-926D2344394F}" type="slidenum">
              <a:rPr lang="de-CH" smtClean="0"/>
              <a:pPr/>
              <a:t>22</a:t>
            </a:fld>
            <a:endParaRPr lang="de-CH"/>
          </a:p>
        </p:txBody>
      </p:sp>
    </p:spTree>
    <p:extLst>
      <p:ext uri="{BB962C8B-B14F-4D97-AF65-F5344CB8AC3E}">
        <p14:creationId xmlns:p14="http://schemas.microsoft.com/office/powerpoint/2010/main" val="2461698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44" indent="-173044">
              <a:buFont typeface="Arial" pitchFamily="34" charset="0"/>
              <a:buChar char="•"/>
            </a:pPr>
            <a:r>
              <a:rPr lang="en-GB" dirty="0"/>
              <a:t>Article 26 Swiss Rules 2004 was based on Article 26 UNCITRAL Rules 1976 with certain amendments. Article 26 UNCITRAL Rules was fundamentally changed in 2010 revision of UNCITRAL Rules, which was modelled on provision on interim measures contained in </a:t>
            </a:r>
            <a:r>
              <a:rPr lang="en-GB" u="sng" dirty="0"/>
              <a:t>UNCITRAL Model Law</a:t>
            </a:r>
            <a:r>
              <a:rPr lang="en-GB" dirty="0"/>
              <a:t>.  Working Group decided </a:t>
            </a:r>
            <a:r>
              <a:rPr lang="en-GB" b="1" dirty="0"/>
              <a:t>not to follow this approach</a:t>
            </a:r>
            <a:r>
              <a:rPr lang="en-GB" dirty="0"/>
              <a:t>.</a:t>
            </a:r>
            <a:endParaRPr lang="de-CH" dirty="0"/>
          </a:p>
        </p:txBody>
      </p:sp>
      <p:sp>
        <p:nvSpPr>
          <p:cNvPr id="4" name="Foliennummernplatzhalter 3"/>
          <p:cNvSpPr>
            <a:spLocks noGrp="1"/>
          </p:cNvSpPr>
          <p:nvPr>
            <p:ph type="sldNum" sz="quarter" idx="10"/>
          </p:nvPr>
        </p:nvSpPr>
        <p:spPr/>
        <p:txBody>
          <a:bodyPr/>
          <a:lstStyle/>
          <a:p>
            <a:fld id="{1D448F34-023C-44CE-AEC5-926D2344394F}" type="slidenum">
              <a:rPr lang="de-CH" smtClean="0"/>
              <a:pPr/>
              <a:t>23</a:t>
            </a:fld>
            <a:endParaRPr lang="de-CH"/>
          </a:p>
        </p:txBody>
      </p:sp>
    </p:spTree>
    <p:extLst>
      <p:ext uri="{BB962C8B-B14F-4D97-AF65-F5344CB8AC3E}">
        <p14:creationId xmlns:p14="http://schemas.microsoft.com/office/powerpoint/2010/main" val="2461698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D448F34-023C-44CE-AEC5-926D2344394F}" type="slidenum">
              <a:rPr lang="de-CH" smtClean="0"/>
              <a:pPr/>
              <a:t>24</a:t>
            </a:fld>
            <a:endParaRPr lang="de-CH"/>
          </a:p>
        </p:txBody>
      </p:sp>
    </p:spTree>
    <p:extLst>
      <p:ext uri="{BB962C8B-B14F-4D97-AF65-F5344CB8AC3E}">
        <p14:creationId xmlns:p14="http://schemas.microsoft.com/office/powerpoint/2010/main" val="3676060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44" indent="-173044">
              <a:buFont typeface="Arial" pitchFamily="34" charset="0"/>
              <a:buChar char="•"/>
            </a:pPr>
            <a:r>
              <a:rPr lang="en-US" dirty="0"/>
              <a:t>Most substantive amendment: </a:t>
            </a:r>
            <a:r>
              <a:rPr lang="en-US" u="sng" dirty="0"/>
              <a:t>Article 26(3)</a:t>
            </a:r>
            <a:r>
              <a:rPr lang="en-US" dirty="0"/>
              <a:t> vests tribunal with competence to issue preliminary orders. </a:t>
            </a:r>
            <a:endParaRPr lang="de-CH" dirty="0"/>
          </a:p>
          <a:p>
            <a:pPr marL="173044" indent="-173044">
              <a:buFont typeface="Arial" pitchFamily="34" charset="0"/>
              <a:buChar char="•"/>
            </a:pPr>
            <a:r>
              <a:rPr lang="en-GB" dirty="0"/>
              <a:t>Situations may include: </a:t>
            </a:r>
            <a:endParaRPr lang="de-CH" dirty="0"/>
          </a:p>
          <a:p>
            <a:pPr marL="634496" lvl="1" indent="-173044">
              <a:buFont typeface="Arial" pitchFamily="34" charset="0"/>
              <a:buChar char="•"/>
            </a:pPr>
            <a:r>
              <a:rPr lang="en-GB" dirty="0"/>
              <a:t>cases of extreme urgency; and </a:t>
            </a:r>
            <a:endParaRPr lang="de-CH" dirty="0"/>
          </a:p>
          <a:p>
            <a:pPr marL="634496" lvl="1" indent="-173044">
              <a:buFont typeface="Arial" pitchFamily="34" charset="0"/>
              <a:buChar char="•"/>
            </a:pPr>
            <a:r>
              <a:rPr lang="en-GB" dirty="0"/>
              <a:t>cases in which very purpose of requested interim measure could be jeopardised by giving other party advance notice of request.</a:t>
            </a:r>
            <a:endParaRPr lang="de-CH" dirty="0"/>
          </a:p>
          <a:p>
            <a:pPr marL="173044" indent="-173044">
              <a:buFont typeface="Arial" pitchFamily="34" charset="0"/>
              <a:buChar char="•"/>
            </a:pPr>
            <a:r>
              <a:rPr lang="en-GB" u="sng" dirty="0"/>
              <a:t>Article 26(3)</a:t>
            </a:r>
            <a:r>
              <a:rPr lang="en-GB" dirty="0"/>
              <a:t> covers these situations, but not limited to them. In contrast to </a:t>
            </a:r>
            <a:r>
              <a:rPr lang="en-GB" u="sng" dirty="0"/>
              <a:t>Articles 17B and 17C UNCITRAL Model Law</a:t>
            </a:r>
            <a:r>
              <a:rPr lang="en-GB" dirty="0"/>
              <a:t> leaves tribunal discretion to issue preliminary orders in other scenarios, which is demonstrated by generic reference to requirement of </a:t>
            </a:r>
            <a:r>
              <a:rPr lang="en-GB" i="1" dirty="0"/>
              <a:t>“exceptional circumstances”</a:t>
            </a:r>
            <a:r>
              <a:rPr lang="en-GB" dirty="0"/>
              <a:t>.</a:t>
            </a:r>
            <a:endParaRPr lang="de-CH" dirty="0"/>
          </a:p>
          <a:p>
            <a:pPr marL="173044" indent="-173044">
              <a:buFont typeface="Arial" pitchFamily="34" charset="0"/>
              <a:buChar char="•"/>
            </a:pPr>
            <a:r>
              <a:rPr lang="en-US" dirty="0"/>
              <a:t>No further guidance regarding procedure to be followed by arbitral tribunal. Up to arbitral tribunal to determine appropriate procedure in compliance with mandatory requirements of </a:t>
            </a:r>
            <a:r>
              <a:rPr lang="en-US" u="sng" dirty="0"/>
              <a:t>Article 15(1)</a:t>
            </a:r>
            <a:r>
              <a:rPr lang="en-US" dirty="0"/>
              <a:t>.</a:t>
            </a:r>
            <a:endParaRPr lang="de-CH" dirty="0"/>
          </a:p>
          <a:p>
            <a:endParaRPr lang="de-CH" dirty="0"/>
          </a:p>
        </p:txBody>
      </p:sp>
      <p:sp>
        <p:nvSpPr>
          <p:cNvPr id="4" name="Foliennummernplatzhalter 3"/>
          <p:cNvSpPr>
            <a:spLocks noGrp="1"/>
          </p:cNvSpPr>
          <p:nvPr>
            <p:ph type="sldNum" sz="quarter" idx="10"/>
          </p:nvPr>
        </p:nvSpPr>
        <p:spPr/>
        <p:txBody>
          <a:bodyPr/>
          <a:lstStyle/>
          <a:p>
            <a:fld id="{1D448F34-023C-44CE-AEC5-926D2344394F}" type="slidenum">
              <a:rPr lang="de-CH" smtClean="0"/>
              <a:pPr/>
              <a:t>25</a:t>
            </a:fld>
            <a:endParaRPr lang="de-CH"/>
          </a:p>
        </p:txBody>
      </p:sp>
    </p:spTree>
    <p:extLst>
      <p:ext uri="{BB962C8B-B14F-4D97-AF65-F5344CB8AC3E}">
        <p14:creationId xmlns:p14="http://schemas.microsoft.com/office/powerpoint/2010/main" val="1958827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D448F34-023C-44CE-AEC5-926D2344394F}" type="slidenum">
              <a:rPr lang="de-CH" smtClean="0"/>
              <a:pPr/>
              <a:t>26</a:t>
            </a:fld>
            <a:endParaRPr lang="de-CH"/>
          </a:p>
        </p:txBody>
      </p:sp>
    </p:spTree>
    <p:extLst>
      <p:ext uri="{BB962C8B-B14F-4D97-AF65-F5344CB8AC3E}">
        <p14:creationId xmlns:p14="http://schemas.microsoft.com/office/powerpoint/2010/main" val="402556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D448F34-023C-44CE-AEC5-926D2344394F}" type="slidenum">
              <a:rPr lang="de-CH" smtClean="0"/>
              <a:pPr/>
              <a:t>3</a:t>
            </a:fld>
            <a:endParaRPr lang="de-CH"/>
          </a:p>
        </p:txBody>
      </p:sp>
    </p:spTree>
    <p:extLst>
      <p:ext uri="{BB962C8B-B14F-4D97-AF65-F5344CB8AC3E}">
        <p14:creationId xmlns:p14="http://schemas.microsoft.com/office/powerpoint/2010/main" val="187656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44" indent="-173044">
              <a:buFont typeface="Arial" pitchFamily="34" charset="0"/>
              <a:buChar char="•"/>
            </a:pPr>
            <a:r>
              <a:rPr lang="en-GB" dirty="0"/>
              <a:t>Acceleration of constitution of arbitral tribunal:  </a:t>
            </a:r>
            <a:r>
              <a:rPr lang="en-GB" u="sng" dirty="0"/>
              <a:t>Articles 3(3)(h) and 3(7)(f) </a:t>
            </a:r>
            <a:r>
              <a:rPr lang="en-GB" dirty="0"/>
              <a:t>now provide that in instances where parties’ agreement requires the designation of one or more arbitrators by a party, such designation must be made in Notice of Arbitration or Answer thereto (compare </a:t>
            </a:r>
            <a:r>
              <a:rPr lang="en-GB" i="1" dirty="0"/>
              <a:t>“may”</a:t>
            </a:r>
            <a:r>
              <a:rPr lang="en-GB" dirty="0"/>
              <a:t> in previously Articles 3(4)(b) and 3(8)(b)). </a:t>
            </a:r>
            <a:endParaRPr lang="de-CH" dirty="0"/>
          </a:p>
          <a:p>
            <a:pPr marL="173044" indent="-173044">
              <a:buFont typeface="Arial" pitchFamily="34" charset="0"/>
              <a:buChar char="•"/>
            </a:pPr>
            <a:r>
              <a:rPr lang="en-GB" u="sng" dirty="0"/>
              <a:t>Articles 3(3)(g) and 3(7)(e)</a:t>
            </a:r>
            <a:r>
              <a:rPr lang="en-GB" dirty="0"/>
              <a:t>: If not previously agreed thereon parties to provide in Notice/Answer their proposals</a:t>
            </a:r>
            <a:endParaRPr lang="de-CH" dirty="0"/>
          </a:p>
          <a:p>
            <a:pPr marL="634496" lvl="1" indent="-173044">
              <a:buFont typeface="Arial" pitchFamily="34" charset="0"/>
              <a:buChar char="•"/>
            </a:pPr>
            <a:r>
              <a:rPr lang="en-GB" dirty="0"/>
              <a:t>as to number of arbitrators </a:t>
            </a:r>
            <a:r>
              <a:rPr lang="en-GB" dirty="0">
                <a:sym typeface="Wingdings"/>
              </a:rPr>
              <a:t></a:t>
            </a:r>
            <a:r>
              <a:rPr lang="en-GB" dirty="0"/>
              <a:t> Court decision (Article 6), </a:t>
            </a:r>
            <a:endParaRPr lang="de-CH" dirty="0"/>
          </a:p>
          <a:p>
            <a:pPr marL="634496" lvl="1" indent="-173044">
              <a:buFont typeface="Arial" pitchFamily="34" charset="0"/>
              <a:buChar char="•"/>
            </a:pPr>
            <a:r>
              <a:rPr lang="en-GB" dirty="0"/>
              <a:t>as to language of proceedings (cf. Article 17(1): determination of language to be made by tribunal “</a:t>
            </a:r>
            <a:r>
              <a:rPr lang="en-GB" i="1" dirty="0"/>
              <a:t>promptly after its appointment</a:t>
            </a:r>
            <a:r>
              <a:rPr lang="en-GB" dirty="0"/>
              <a:t>”),</a:t>
            </a:r>
            <a:endParaRPr lang="de-CH" dirty="0"/>
          </a:p>
          <a:p>
            <a:pPr marL="634496" lvl="1" indent="-173044">
              <a:buFont typeface="Arial" pitchFamily="34" charset="0"/>
              <a:buChar char="•"/>
            </a:pPr>
            <a:r>
              <a:rPr lang="en-GB" dirty="0"/>
              <a:t>as to seat of the arbitration </a:t>
            </a:r>
            <a:r>
              <a:rPr lang="en-GB" dirty="0">
                <a:sym typeface="Wingdings"/>
              </a:rPr>
              <a:t></a:t>
            </a:r>
            <a:r>
              <a:rPr lang="en-GB" dirty="0"/>
              <a:t> Court decision (Article 16),</a:t>
            </a:r>
            <a:endParaRPr lang="de-CH" dirty="0"/>
          </a:p>
          <a:p>
            <a:pPr marL="634496" lvl="1" indent="-173044">
              <a:buFont typeface="Arial" pitchFamily="34" charset="0"/>
              <a:buChar char="•"/>
            </a:pPr>
            <a:r>
              <a:rPr lang="en-GB" dirty="0"/>
              <a:t>but not as to the applicable law (&gt;&lt; Articles 4(3)(h) and 5(1)(f) ICC Rules) [compare to </a:t>
            </a:r>
            <a:r>
              <a:rPr lang="en-GB" u="sng" dirty="0"/>
              <a:t>Article 43(1)(b)</a:t>
            </a:r>
            <a:r>
              <a:rPr lang="en-GB" dirty="0"/>
              <a:t>) for Emergency Relief where that information is immediately of importance].</a:t>
            </a:r>
            <a:endParaRPr lang="de-CH" dirty="0"/>
          </a:p>
        </p:txBody>
      </p:sp>
      <p:sp>
        <p:nvSpPr>
          <p:cNvPr id="4" name="Foliennummernplatzhalter 3"/>
          <p:cNvSpPr>
            <a:spLocks noGrp="1"/>
          </p:cNvSpPr>
          <p:nvPr>
            <p:ph type="sldNum" sz="quarter" idx="10"/>
          </p:nvPr>
        </p:nvSpPr>
        <p:spPr/>
        <p:txBody>
          <a:bodyPr/>
          <a:lstStyle/>
          <a:p>
            <a:fld id="{1D448F34-023C-44CE-AEC5-926D2344394F}" type="slidenum">
              <a:rPr lang="de-CH" smtClean="0"/>
              <a:pPr/>
              <a:t>4</a:t>
            </a:fld>
            <a:endParaRPr lang="de-CH"/>
          </a:p>
        </p:txBody>
      </p:sp>
    </p:spTree>
    <p:extLst>
      <p:ext uri="{BB962C8B-B14F-4D97-AF65-F5344CB8AC3E}">
        <p14:creationId xmlns:p14="http://schemas.microsoft.com/office/powerpoint/2010/main" val="297588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D448F34-023C-44CE-AEC5-926D2344394F}" type="slidenum">
              <a:rPr lang="de-CH" smtClean="0"/>
              <a:pPr/>
              <a:t>5</a:t>
            </a:fld>
            <a:endParaRPr lang="de-CH"/>
          </a:p>
        </p:txBody>
      </p:sp>
    </p:spTree>
    <p:extLst>
      <p:ext uri="{BB962C8B-B14F-4D97-AF65-F5344CB8AC3E}">
        <p14:creationId xmlns:p14="http://schemas.microsoft.com/office/powerpoint/2010/main" val="406193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D448F34-023C-44CE-AEC5-926D2344394F}" type="slidenum">
              <a:rPr lang="de-CH" smtClean="0"/>
              <a:pPr/>
              <a:t>6</a:t>
            </a:fld>
            <a:endParaRPr lang="de-CH"/>
          </a:p>
        </p:txBody>
      </p:sp>
    </p:spTree>
    <p:extLst>
      <p:ext uri="{BB962C8B-B14F-4D97-AF65-F5344CB8AC3E}">
        <p14:creationId xmlns:p14="http://schemas.microsoft.com/office/powerpoint/2010/main" val="1849091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44" indent="-173044">
              <a:buFont typeface="Arial" pitchFamily="34" charset="0"/>
              <a:buChar char="•"/>
            </a:pPr>
            <a:r>
              <a:rPr lang="en-GB" dirty="0"/>
              <a:t>"gatekeeper" function now in </a:t>
            </a:r>
            <a:r>
              <a:rPr lang="en-GB" u="sng" dirty="0"/>
              <a:t>Article 3(12)</a:t>
            </a:r>
            <a:r>
              <a:rPr lang="en-GB" dirty="0"/>
              <a:t>. </a:t>
            </a:r>
            <a:endParaRPr lang="de-CH" dirty="0"/>
          </a:p>
          <a:p>
            <a:pPr marL="173044" indent="-173044">
              <a:buFont typeface="Arial" pitchFamily="34" charset="0"/>
              <a:buChar char="•"/>
            </a:pPr>
            <a:r>
              <a:rPr lang="en-GB" i="1" dirty="0"/>
              <a:t>prima facie </a:t>
            </a:r>
            <a:r>
              <a:rPr lang="en-GB" dirty="0"/>
              <a:t>control of jurisdiction now limited to cases where the Respondent </a:t>
            </a:r>
            <a:endParaRPr lang="de-CH" dirty="0"/>
          </a:p>
          <a:p>
            <a:pPr marL="634496" lvl="1" indent="-173044">
              <a:buFont typeface="Arial" pitchFamily="34" charset="0"/>
              <a:buChar char="•"/>
            </a:pPr>
            <a:r>
              <a:rPr lang="en-GB" dirty="0"/>
              <a:t>has not filed an Answer to the Notice of Arbitration, or </a:t>
            </a:r>
            <a:endParaRPr lang="de-CH" dirty="0"/>
          </a:p>
          <a:p>
            <a:pPr marL="634496" lvl="1" indent="-173044">
              <a:buFont typeface="Arial" pitchFamily="34" charset="0"/>
              <a:buChar char="•"/>
            </a:pPr>
            <a:r>
              <a:rPr lang="en-GB" dirty="0"/>
              <a:t>objects to the proceedings being administered under the Swiss Rules. </a:t>
            </a:r>
            <a:endParaRPr lang="de-CH" dirty="0"/>
          </a:p>
          <a:p>
            <a:pPr marL="173044" indent="-173044">
              <a:buFont typeface="Arial" pitchFamily="34" charset="0"/>
              <a:buChar char="•"/>
            </a:pPr>
            <a:r>
              <a:rPr lang="en-GB" dirty="0"/>
              <a:t>Under Swiss Rules 2004 decision was taken immediately after receipt of Notice of Arbitration and before hearing Respondent </a:t>
            </a:r>
            <a:r>
              <a:rPr lang="en-GB" dirty="0">
                <a:sym typeface="Wingdings"/>
              </a:rPr>
              <a:t></a:t>
            </a:r>
            <a:r>
              <a:rPr lang="en-GB" dirty="0"/>
              <a:t> occasionally resulted in cases not being administered without knowing whether Respondent would not have accepted jurisdiction.</a:t>
            </a:r>
            <a:endParaRPr lang="de-CH" dirty="0"/>
          </a:p>
          <a:p>
            <a:pPr marL="173044" indent="-173044">
              <a:buFont typeface="Arial" pitchFamily="34" charset="0"/>
              <a:buChar char="•"/>
            </a:pPr>
            <a:r>
              <a:rPr lang="en-GB" dirty="0"/>
              <a:t>Refusal to administer a case will remain the exception.</a:t>
            </a:r>
            <a:endParaRPr lang="de-CH" dirty="0"/>
          </a:p>
          <a:p>
            <a:pPr marL="173044" indent="-173044">
              <a:buFont typeface="Arial" pitchFamily="34" charset="0"/>
              <a:buChar char="•"/>
            </a:pPr>
            <a:r>
              <a:rPr lang="en-GB" dirty="0"/>
              <a:t>Test less mechanical and more flexible than under Articles 6(3+4) ICC Rules.</a:t>
            </a:r>
            <a:endParaRPr lang="de-CH" dirty="0"/>
          </a:p>
          <a:p>
            <a:pPr marL="173044" indent="-173044">
              <a:buFont typeface="Arial" pitchFamily="34" charset="0"/>
              <a:buChar char="•"/>
            </a:pPr>
            <a:r>
              <a:rPr lang="en-GB" dirty="0"/>
              <a:t>[opinion] Consistency with joinder provision in </a:t>
            </a:r>
            <a:r>
              <a:rPr lang="en-GB" u="sng" dirty="0"/>
              <a:t>Article 4(2)</a:t>
            </a:r>
            <a:r>
              <a:rPr lang="en-GB" dirty="0"/>
              <a:t>: issue as to whether or not two or more claims involving more than two parties may be determined together in a single arbitration should be left to the arbitral tribunal and not the Court as the former is the proper body to decide such issue (&gt;&lt; ICC Rules). </a:t>
            </a:r>
            <a:endParaRPr lang="de-CH" dirty="0"/>
          </a:p>
          <a:p>
            <a:pPr marL="173044" indent="-173044">
              <a:buFont typeface="Arial" pitchFamily="34" charset="0"/>
              <a:buChar char="•"/>
            </a:pPr>
            <a:r>
              <a:rPr lang="en-GB" dirty="0"/>
              <a:t>Unlike Articles 8 and 9 ICC Rules, Swiss Rules do not contain any explicit tests relating to claims between multiple parties and multiple contracts </a:t>
            </a:r>
            <a:r>
              <a:rPr lang="en-GB" dirty="0">
                <a:sym typeface="Wingdings"/>
              </a:rPr>
              <a:t></a:t>
            </a:r>
            <a:r>
              <a:rPr lang="en-GB" dirty="0"/>
              <a:t> [opinion] limits risk that in complex situations, such as combination of multiple parties and multiple contracts or their appearance in conjunction with requests for extension of arbitration agreement to non-signatories, cases are not administered </a:t>
            </a:r>
            <a:r>
              <a:rPr lang="en-GB" dirty="0">
                <a:sym typeface="Wingdings"/>
              </a:rPr>
              <a:t></a:t>
            </a:r>
            <a:r>
              <a:rPr lang="en-GB" dirty="0"/>
              <a:t> [opinion] risk of undermining competence/competence of  tribunal is reduced.</a:t>
            </a:r>
          </a:p>
          <a:p>
            <a:pPr marL="173044" indent="-173044">
              <a:buFont typeface="Arial" pitchFamily="34" charset="0"/>
              <a:buChar char="•"/>
            </a:pPr>
            <a:endParaRPr lang="en-GB" dirty="0"/>
          </a:p>
          <a:p>
            <a:pPr marL="173044" indent="-173044">
              <a:buFont typeface="Arial" pitchFamily="34" charset="0"/>
              <a:buChar char="•"/>
            </a:pPr>
            <a:r>
              <a:rPr lang="en-GB" u="sng" dirty="0"/>
              <a:t>Article 5(4)</a:t>
            </a:r>
            <a:r>
              <a:rPr lang="en-GB" dirty="0"/>
              <a:t> provides a set of rules for settlements or other grounds for termination, such as the withdrawal of the Notice of Arbitration, which materialize prior to the full constitution of the arbitral tribunal. </a:t>
            </a:r>
            <a:endParaRPr lang="de-CH" dirty="0"/>
          </a:p>
          <a:p>
            <a:pPr marL="173044" indent="-173044">
              <a:buFont typeface="Arial" pitchFamily="34" charset="0"/>
              <a:buChar char="•"/>
            </a:pPr>
            <a:r>
              <a:rPr lang="en-GB" dirty="0"/>
              <a:t>Frequent situations where a settlement is obtained in the shadow of a looming arbitration proceeding. </a:t>
            </a:r>
            <a:endParaRPr lang="de-CH" dirty="0"/>
          </a:p>
          <a:p>
            <a:pPr marL="173044" indent="-173044">
              <a:buFont typeface="Arial" pitchFamily="34" charset="0"/>
              <a:buChar char="•"/>
            </a:pPr>
            <a:r>
              <a:rPr lang="en-GB" dirty="0"/>
              <a:t>Sometimes parties file for arbitration in order to exert settlement pressure, but withdraw the claim if no amicable solution is reached. </a:t>
            </a:r>
            <a:endParaRPr lang="de-CH" dirty="0"/>
          </a:p>
          <a:p>
            <a:pPr marL="173044" indent="-173044">
              <a:buFont typeface="Arial" pitchFamily="34" charset="0"/>
              <a:buChar char="•"/>
            </a:pPr>
            <a:r>
              <a:rPr lang="en-GB" dirty="0"/>
              <a:t>Each party may request that Court proceed with the arbitral proceedings so that the arbitral tribunal may decide on costs, in particular for legal representation. </a:t>
            </a:r>
            <a:endParaRPr lang="de-CH" dirty="0"/>
          </a:p>
          <a:p>
            <a:pPr marL="173044" indent="-173044">
              <a:buFont typeface="Arial" pitchFamily="34" charset="0"/>
              <a:buChar char="•"/>
            </a:pPr>
            <a:r>
              <a:rPr lang="en-GB" dirty="0"/>
              <a:t>Provision does not constitute substantive change given that possibility already existed under the Swiss Rules 2004. </a:t>
            </a:r>
            <a:endParaRPr lang="de-CH" dirty="0"/>
          </a:p>
          <a:p>
            <a:pPr marL="173044" indent="-173044">
              <a:buFont typeface="Arial" pitchFamily="34" charset="0"/>
              <a:buChar char="•"/>
            </a:pPr>
            <a:endParaRPr lang="de-CH" dirty="0"/>
          </a:p>
          <a:p>
            <a:endParaRPr lang="de-CH" dirty="0"/>
          </a:p>
        </p:txBody>
      </p:sp>
      <p:sp>
        <p:nvSpPr>
          <p:cNvPr id="4" name="Foliennummernplatzhalter 3"/>
          <p:cNvSpPr>
            <a:spLocks noGrp="1"/>
          </p:cNvSpPr>
          <p:nvPr>
            <p:ph type="sldNum" sz="quarter" idx="10"/>
          </p:nvPr>
        </p:nvSpPr>
        <p:spPr/>
        <p:txBody>
          <a:bodyPr/>
          <a:lstStyle/>
          <a:p>
            <a:fld id="{1D448F34-023C-44CE-AEC5-926D2344394F}" type="slidenum">
              <a:rPr lang="de-CH" smtClean="0"/>
              <a:pPr/>
              <a:t>7</a:t>
            </a:fld>
            <a:endParaRPr lang="de-CH"/>
          </a:p>
        </p:txBody>
      </p:sp>
    </p:spTree>
    <p:extLst>
      <p:ext uri="{BB962C8B-B14F-4D97-AF65-F5344CB8AC3E}">
        <p14:creationId xmlns:p14="http://schemas.microsoft.com/office/powerpoint/2010/main" val="3622390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D448F34-023C-44CE-AEC5-926D2344394F}" type="slidenum">
              <a:rPr lang="de-CH" smtClean="0"/>
              <a:pPr/>
              <a:t>8</a:t>
            </a:fld>
            <a:endParaRPr lang="de-CH"/>
          </a:p>
        </p:txBody>
      </p:sp>
    </p:spTree>
    <p:extLst>
      <p:ext uri="{BB962C8B-B14F-4D97-AF65-F5344CB8AC3E}">
        <p14:creationId xmlns:p14="http://schemas.microsoft.com/office/powerpoint/2010/main" val="2165938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D448F34-023C-44CE-AEC5-926D2344394F}" type="slidenum">
              <a:rPr lang="de-CH" smtClean="0"/>
              <a:pPr/>
              <a:t>9</a:t>
            </a:fld>
            <a:endParaRPr lang="de-CH"/>
          </a:p>
        </p:txBody>
      </p:sp>
    </p:spTree>
    <p:extLst>
      <p:ext uri="{BB962C8B-B14F-4D97-AF65-F5344CB8AC3E}">
        <p14:creationId xmlns:p14="http://schemas.microsoft.com/office/powerpoint/2010/main" val="2724239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Grafik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38" y="0"/>
            <a:ext cx="9164638"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a:spLocks noChangeArrowheads="1"/>
          </p:cNvSpPr>
          <p:nvPr userDrawn="1"/>
        </p:nvSpPr>
        <p:spPr bwMode="auto">
          <a:xfrm>
            <a:off x="468313" y="1249363"/>
            <a:ext cx="2374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CH" sz="1400" smtClean="0">
                <a:latin typeface="Frutiger LT 57 Cn" pitchFamily="34" charset="0"/>
              </a:rPr>
              <a:t>www.swissarbitration.org</a:t>
            </a:r>
          </a:p>
        </p:txBody>
      </p:sp>
      <p:sp>
        <p:nvSpPr>
          <p:cNvPr id="2" name="Titel 1"/>
          <p:cNvSpPr>
            <a:spLocks noGrp="1"/>
          </p:cNvSpPr>
          <p:nvPr>
            <p:ph type="ctrTitle"/>
          </p:nvPr>
        </p:nvSpPr>
        <p:spPr>
          <a:xfrm>
            <a:off x="685800" y="260649"/>
            <a:ext cx="7772400" cy="1512167"/>
          </a:xfrm>
        </p:spPr>
        <p:txBody>
          <a:bodyPr/>
          <a:lstStyle/>
          <a:p>
            <a:r>
              <a:rPr lang="de-DE" dirty="0"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
        <p:nvSpPr>
          <p:cNvPr id="6" name="Rectangle 4"/>
          <p:cNvSpPr>
            <a:spLocks noGrp="1" noChangeArrowheads="1"/>
          </p:cNvSpPr>
          <p:nvPr>
            <p:ph type="dt" sz="half" idx="10"/>
          </p:nvPr>
        </p:nvSpPr>
        <p:spPr/>
        <p:txBody>
          <a:bodyPr/>
          <a:lstStyle>
            <a:lvl1pPr>
              <a:defRPr/>
            </a:lvl1pPr>
          </a:lstStyle>
          <a:p>
            <a:pPr>
              <a:defRPr/>
            </a:pPr>
            <a:endParaRPr lang="de-DE"/>
          </a:p>
        </p:txBody>
      </p:sp>
      <p:sp>
        <p:nvSpPr>
          <p:cNvPr id="7" name="Rectangle 5"/>
          <p:cNvSpPr>
            <a:spLocks noGrp="1" noChangeArrowheads="1"/>
          </p:cNvSpPr>
          <p:nvPr>
            <p:ph type="ftr" sz="quarter" idx="11"/>
          </p:nvPr>
        </p:nvSpPr>
        <p:spPr/>
        <p:txBody>
          <a:bodyPr/>
          <a:lstStyle>
            <a:lvl1pPr>
              <a:defRPr/>
            </a:lvl1pPr>
          </a:lstStyle>
          <a:p>
            <a:pPr>
              <a:defRPr/>
            </a:pPr>
            <a:endParaRPr lang="de-DE"/>
          </a:p>
        </p:txBody>
      </p:sp>
      <p:sp>
        <p:nvSpPr>
          <p:cNvPr id="8" name="Rectangle 6"/>
          <p:cNvSpPr>
            <a:spLocks noGrp="1" noChangeArrowheads="1"/>
          </p:cNvSpPr>
          <p:nvPr>
            <p:ph type="sldNum" sz="quarter" idx="12"/>
          </p:nvPr>
        </p:nvSpPr>
        <p:spPr/>
        <p:txBody>
          <a:bodyPr/>
          <a:lstStyle>
            <a:lvl1pPr>
              <a:defRPr/>
            </a:lvl1pPr>
          </a:lstStyle>
          <a:p>
            <a:pPr>
              <a:defRPr/>
            </a:pPr>
            <a:fld id="{0E62341D-0ED3-4841-B128-BB31D33C5FC7}" type="slidenum">
              <a:rPr lang="de-DE"/>
              <a:pPr>
                <a:defRPr/>
              </a:pPr>
              <a:t>‹Nr.›</a:t>
            </a:fld>
            <a:endParaRPr lang="de-DE"/>
          </a:p>
        </p:txBody>
      </p:sp>
    </p:spTree>
    <p:extLst>
      <p:ext uri="{BB962C8B-B14F-4D97-AF65-F5344CB8AC3E}">
        <p14:creationId xmlns:p14="http://schemas.microsoft.com/office/powerpoint/2010/main" val="263441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8E90EDB-185E-402D-BB3C-B2FA6B9056A5}" type="slidenum">
              <a:rPr lang="de-DE"/>
              <a:pPr>
                <a:defRPr/>
              </a:pPr>
              <a:t>‹Nr.›</a:t>
            </a:fld>
            <a:endParaRPr lang="de-DE"/>
          </a:p>
        </p:txBody>
      </p:sp>
    </p:spTree>
    <p:extLst>
      <p:ext uri="{BB962C8B-B14F-4D97-AF65-F5344CB8AC3E}">
        <p14:creationId xmlns:p14="http://schemas.microsoft.com/office/powerpoint/2010/main" val="63922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22CA090-A87A-4ED3-A75E-9B2C4D9446DD}" type="slidenum">
              <a:rPr lang="de-DE"/>
              <a:pPr>
                <a:defRPr/>
              </a:pPr>
              <a:t>‹Nr.›</a:t>
            </a:fld>
            <a:endParaRPr lang="de-DE"/>
          </a:p>
        </p:txBody>
      </p:sp>
    </p:spTree>
    <p:extLst>
      <p:ext uri="{BB962C8B-B14F-4D97-AF65-F5344CB8AC3E}">
        <p14:creationId xmlns:p14="http://schemas.microsoft.com/office/powerpoint/2010/main" val="1909423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lvl1pPr>
              <a:defRPr/>
            </a:lvl1pPr>
          </a:lstStyle>
          <a:p>
            <a:pPr>
              <a:defRPr/>
            </a:pPr>
            <a:fld id="{02538F24-896A-4B9B-809B-16399E036DA6}" type="datetimeFigureOut">
              <a:rPr lang="de-CH"/>
              <a:pPr>
                <a:defRPr/>
              </a:pPr>
              <a:t>08.12.2015</a:t>
            </a:fld>
            <a:endParaRPr lang="de-CH"/>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a:lvl1pPr>
          </a:lstStyle>
          <a:p>
            <a:pPr>
              <a:defRPr/>
            </a:pPr>
            <a:fld id="{AD323EF5-74DE-4146-8AC1-904D81F046B3}" type="slidenum">
              <a:rPr lang="de-CH"/>
              <a:pPr>
                <a:defRPr/>
              </a:pPr>
              <a:t>‹Nr.›</a:t>
            </a:fld>
            <a:endParaRPr lang="de-CH"/>
          </a:p>
        </p:txBody>
      </p:sp>
    </p:spTree>
    <p:extLst>
      <p:ext uri="{BB962C8B-B14F-4D97-AF65-F5344CB8AC3E}">
        <p14:creationId xmlns:p14="http://schemas.microsoft.com/office/powerpoint/2010/main" val="1167825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pPr>
              <a:defRPr/>
            </a:pPr>
            <a:fld id="{879652D1-85F8-44D4-B5A1-F7D7EDD858C6}" type="datetimeFigureOut">
              <a:rPr lang="de-CH"/>
              <a:pPr>
                <a:defRPr/>
              </a:pPr>
              <a:t>08.12.2015</a:t>
            </a:fld>
            <a:endParaRPr lang="de-CH"/>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a:lvl1pPr>
          </a:lstStyle>
          <a:p>
            <a:pPr>
              <a:defRPr/>
            </a:pPr>
            <a:fld id="{C38E956F-CD7D-4F90-B856-9D5753B72216}" type="slidenum">
              <a:rPr lang="de-CH"/>
              <a:pPr>
                <a:defRPr/>
              </a:pPr>
              <a:t>‹Nr.›</a:t>
            </a:fld>
            <a:endParaRPr lang="de-CH"/>
          </a:p>
        </p:txBody>
      </p:sp>
    </p:spTree>
    <p:extLst>
      <p:ext uri="{BB962C8B-B14F-4D97-AF65-F5344CB8AC3E}">
        <p14:creationId xmlns:p14="http://schemas.microsoft.com/office/powerpoint/2010/main" val="104682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41F80D62-6DD3-4CC0-9AE2-2A986656CAED}" type="datetimeFigureOut">
              <a:rPr lang="de-CH"/>
              <a:pPr>
                <a:defRPr/>
              </a:pPr>
              <a:t>08.12.2015</a:t>
            </a:fld>
            <a:endParaRPr lang="de-CH"/>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a:lvl1pPr>
          </a:lstStyle>
          <a:p>
            <a:pPr>
              <a:defRPr/>
            </a:pPr>
            <a:fld id="{9282866B-6217-415B-954D-63114A64D2F5}" type="slidenum">
              <a:rPr lang="de-CH"/>
              <a:pPr>
                <a:defRPr/>
              </a:pPr>
              <a:t>‹Nr.›</a:t>
            </a:fld>
            <a:endParaRPr lang="de-CH"/>
          </a:p>
        </p:txBody>
      </p:sp>
    </p:spTree>
    <p:extLst>
      <p:ext uri="{BB962C8B-B14F-4D97-AF65-F5344CB8AC3E}">
        <p14:creationId xmlns:p14="http://schemas.microsoft.com/office/powerpoint/2010/main" val="3355681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3"/>
          <p:cNvSpPr>
            <a:spLocks noGrp="1"/>
          </p:cNvSpPr>
          <p:nvPr>
            <p:ph type="dt" sz="half" idx="10"/>
          </p:nvPr>
        </p:nvSpPr>
        <p:spPr/>
        <p:txBody>
          <a:bodyPr/>
          <a:lstStyle>
            <a:lvl1pPr>
              <a:defRPr/>
            </a:lvl1pPr>
          </a:lstStyle>
          <a:p>
            <a:pPr>
              <a:defRPr/>
            </a:pPr>
            <a:fld id="{AB5C1E92-DE9A-4411-A04E-FE553BC228EF}" type="datetimeFigureOut">
              <a:rPr lang="de-CH"/>
              <a:pPr>
                <a:defRPr/>
              </a:pPr>
              <a:t>08.12.2015</a:t>
            </a:fld>
            <a:endParaRPr lang="de-CH"/>
          </a:p>
        </p:txBody>
      </p:sp>
      <p:sp>
        <p:nvSpPr>
          <p:cNvPr id="6" name="Fußzeilenplatzhalter 4"/>
          <p:cNvSpPr>
            <a:spLocks noGrp="1"/>
          </p:cNvSpPr>
          <p:nvPr>
            <p:ph type="ftr" sz="quarter" idx="11"/>
          </p:nvPr>
        </p:nvSpPr>
        <p:spPr/>
        <p:txBody>
          <a:bodyPr/>
          <a:lstStyle>
            <a:lvl1pPr>
              <a:defRPr/>
            </a:lvl1pPr>
          </a:lstStyle>
          <a:p>
            <a:pPr>
              <a:defRPr/>
            </a:pPr>
            <a:endParaRPr lang="de-CH"/>
          </a:p>
        </p:txBody>
      </p:sp>
      <p:sp>
        <p:nvSpPr>
          <p:cNvPr id="7" name="Foliennummernplatzhalter 5"/>
          <p:cNvSpPr>
            <a:spLocks noGrp="1"/>
          </p:cNvSpPr>
          <p:nvPr>
            <p:ph type="sldNum" sz="quarter" idx="12"/>
          </p:nvPr>
        </p:nvSpPr>
        <p:spPr/>
        <p:txBody>
          <a:bodyPr/>
          <a:lstStyle>
            <a:lvl1pPr>
              <a:defRPr/>
            </a:lvl1pPr>
          </a:lstStyle>
          <a:p>
            <a:pPr>
              <a:defRPr/>
            </a:pPr>
            <a:fld id="{15E85701-CDEF-4124-A1BA-C0B364FBD58A}" type="slidenum">
              <a:rPr lang="de-CH"/>
              <a:pPr>
                <a:defRPr/>
              </a:pPr>
              <a:t>‹Nr.›</a:t>
            </a:fld>
            <a:endParaRPr lang="de-CH"/>
          </a:p>
        </p:txBody>
      </p:sp>
    </p:spTree>
    <p:extLst>
      <p:ext uri="{BB962C8B-B14F-4D97-AF65-F5344CB8AC3E}">
        <p14:creationId xmlns:p14="http://schemas.microsoft.com/office/powerpoint/2010/main" val="1789214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3"/>
          <p:cNvSpPr>
            <a:spLocks noGrp="1"/>
          </p:cNvSpPr>
          <p:nvPr>
            <p:ph type="dt" sz="half" idx="10"/>
          </p:nvPr>
        </p:nvSpPr>
        <p:spPr/>
        <p:txBody>
          <a:bodyPr/>
          <a:lstStyle>
            <a:lvl1pPr>
              <a:defRPr/>
            </a:lvl1pPr>
          </a:lstStyle>
          <a:p>
            <a:pPr>
              <a:defRPr/>
            </a:pPr>
            <a:fld id="{2D32CC8F-9748-40EB-87FD-34257C4B35D1}" type="datetimeFigureOut">
              <a:rPr lang="de-CH"/>
              <a:pPr>
                <a:defRPr/>
              </a:pPr>
              <a:t>08.12.2015</a:t>
            </a:fld>
            <a:endParaRPr lang="de-CH"/>
          </a:p>
        </p:txBody>
      </p:sp>
      <p:sp>
        <p:nvSpPr>
          <p:cNvPr id="8" name="Fußzeilenplatzhalter 4"/>
          <p:cNvSpPr>
            <a:spLocks noGrp="1"/>
          </p:cNvSpPr>
          <p:nvPr>
            <p:ph type="ftr" sz="quarter" idx="11"/>
          </p:nvPr>
        </p:nvSpPr>
        <p:spPr/>
        <p:txBody>
          <a:bodyPr/>
          <a:lstStyle>
            <a:lvl1pPr>
              <a:defRPr/>
            </a:lvl1pPr>
          </a:lstStyle>
          <a:p>
            <a:pPr>
              <a:defRPr/>
            </a:pPr>
            <a:endParaRPr lang="de-CH"/>
          </a:p>
        </p:txBody>
      </p:sp>
      <p:sp>
        <p:nvSpPr>
          <p:cNvPr id="9" name="Foliennummernplatzhalter 5"/>
          <p:cNvSpPr>
            <a:spLocks noGrp="1"/>
          </p:cNvSpPr>
          <p:nvPr>
            <p:ph type="sldNum" sz="quarter" idx="12"/>
          </p:nvPr>
        </p:nvSpPr>
        <p:spPr/>
        <p:txBody>
          <a:bodyPr/>
          <a:lstStyle>
            <a:lvl1pPr>
              <a:defRPr/>
            </a:lvl1pPr>
          </a:lstStyle>
          <a:p>
            <a:pPr>
              <a:defRPr/>
            </a:pPr>
            <a:fld id="{95844F49-1878-4817-B845-A3F5EA06DE4A}" type="slidenum">
              <a:rPr lang="de-CH"/>
              <a:pPr>
                <a:defRPr/>
              </a:pPr>
              <a:t>‹Nr.›</a:t>
            </a:fld>
            <a:endParaRPr lang="de-CH"/>
          </a:p>
        </p:txBody>
      </p:sp>
    </p:spTree>
    <p:extLst>
      <p:ext uri="{BB962C8B-B14F-4D97-AF65-F5344CB8AC3E}">
        <p14:creationId xmlns:p14="http://schemas.microsoft.com/office/powerpoint/2010/main" val="1518374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3"/>
          <p:cNvSpPr>
            <a:spLocks noGrp="1"/>
          </p:cNvSpPr>
          <p:nvPr>
            <p:ph type="dt" sz="half" idx="10"/>
          </p:nvPr>
        </p:nvSpPr>
        <p:spPr/>
        <p:txBody>
          <a:bodyPr/>
          <a:lstStyle>
            <a:lvl1pPr>
              <a:defRPr/>
            </a:lvl1pPr>
          </a:lstStyle>
          <a:p>
            <a:pPr>
              <a:defRPr/>
            </a:pPr>
            <a:fld id="{2ECDF564-844D-49EA-9AF9-8A299F5BD11C}" type="datetimeFigureOut">
              <a:rPr lang="de-CH"/>
              <a:pPr>
                <a:defRPr/>
              </a:pPr>
              <a:t>08.12.2015</a:t>
            </a:fld>
            <a:endParaRPr lang="de-CH"/>
          </a:p>
        </p:txBody>
      </p:sp>
      <p:sp>
        <p:nvSpPr>
          <p:cNvPr id="4" name="Fußzeilenplatzhalter 4"/>
          <p:cNvSpPr>
            <a:spLocks noGrp="1"/>
          </p:cNvSpPr>
          <p:nvPr>
            <p:ph type="ftr" sz="quarter" idx="11"/>
          </p:nvPr>
        </p:nvSpPr>
        <p:spPr/>
        <p:txBody>
          <a:bodyPr/>
          <a:lstStyle>
            <a:lvl1pPr>
              <a:defRPr/>
            </a:lvl1pPr>
          </a:lstStyle>
          <a:p>
            <a:pPr>
              <a:defRPr/>
            </a:pPr>
            <a:endParaRPr lang="de-CH"/>
          </a:p>
        </p:txBody>
      </p:sp>
      <p:sp>
        <p:nvSpPr>
          <p:cNvPr id="5" name="Foliennummernplatzhalter 5"/>
          <p:cNvSpPr>
            <a:spLocks noGrp="1"/>
          </p:cNvSpPr>
          <p:nvPr>
            <p:ph type="sldNum" sz="quarter" idx="12"/>
          </p:nvPr>
        </p:nvSpPr>
        <p:spPr/>
        <p:txBody>
          <a:bodyPr/>
          <a:lstStyle>
            <a:lvl1pPr>
              <a:defRPr/>
            </a:lvl1pPr>
          </a:lstStyle>
          <a:p>
            <a:pPr>
              <a:defRPr/>
            </a:pPr>
            <a:fld id="{0FFC0321-3CF3-4BEC-BB6B-B2CB6D75DA8F}" type="slidenum">
              <a:rPr lang="de-CH"/>
              <a:pPr>
                <a:defRPr/>
              </a:pPr>
              <a:t>‹Nr.›</a:t>
            </a:fld>
            <a:endParaRPr lang="de-CH"/>
          </a:p>
        </p:txBody>
      </p:sp>
    </p:spTree>
    <p:extLst>
      <p:ext uri="{BB962C8B-B14F-4D97-AF65-F5344CB8AC3E}">
        <p14:creationId xmlns:p14="http://schemas.microsoft.com/office/powerpoint/2010/main" val="464768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C71797AA-64D3-4888-8F61-40090C266679}" type="datetimeFigureOut">
              <a:rPr lang="de-CH"/>
              <a:pPr>
                <a:defRPr/>
              </a:pPr>
              <a:t>08.12.2015</a:t>
            </a:fld>
            <a:endParaRPr lang="de-CH"/>
          </a:p>
        </p:txBody>
      </p:sp>
      <p:sp>
        <p:nvSpPr>
          <p:cNvPr id="3" name="Fußzeilenplatzhalter 4"/>
          <p:cNvSpPr>
            <a:spLocks noGrp="1"/>
          </p:cNvSpPr>
          <p:nvPr>
            <p:ph type="ftr" sz="quarter" idx="11"/>
          </p:nvPr>
        </p:nvSpPr>
        <p:spPr/>
        <p:txBody>
          <a:bodyPr/>
          <a:lstStyle>
            <a:lvl1pPr>
              <a:defRPr/>
            </a:lvl1pPr>
          </a:lstStyle>
          <a:p>
            <a:pPr>
              <a:defRPr/>
            </a:pPr>
            <a:endParaRPr lang="de-CH"/>
          </a:p>
        </p:txBody>
      </p:sp>
      <p:sp>
        <p:nvSpPr>
          <p:cNvPr id="4" name="Foliennummernplatzhalter 5"/>
          <p:cNvSpPr>
            <a:spLocks noGrp="1"/>
          </p:cNvSpPr>
          <p:nvPr>
            <p:ph type="sldNum" sz="quarter" idx="12"/>
          </p:nvPr>
        </p:nvSpPr>
        <p:spPr/>
        <p:txBody>
          <a:bodyPr/>
          <a:lstStyle>
            <a:lvl1pPr>
              <a:defRPr/>
            </a:lvl1pPr>
          </a:lstStyle>
          <a:p>
            <a:pPr>
              <a:defRPr/>
            </a:pPr>
            <a:fld id="{66DCEA5C-30BB-4124-9624-773BEED6084D}" type="slidenum">
              <a:rPr lang="de-CH"/>
              <a:pPr>
                <a:defRPr/>
              </a:pPr>
              <a:t>‹Nr.›</a:t>
            </a:fld>
            <a:endParaRPr lang="de-CH"/>
          </a:p>
        </p:txBody>
      </p:sp>
    </p:spTree>
    <p:extLst>
      <p:ext uri="{BB962C8B-B14F-4D97-AF65-F5344CB8AC3E}">
        <p14:creationId xmlns:p14="http://schemas.microsoft.com/office/powerpoint/2010/main" val="2819178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6EADE7B8-AAA4-44E8-AB00-AAB3FDCFCCD9}" type="datetimeFigureOut">
              <a:rPr lang="de-CH"/>
              <a:pPr>
                <a:defRPr/>
              </a:pPr>
              <a:t>08.12.2015</a:t>
            </a:fld>
            <a:endParaRPr lang="de-CH"/>
          </a:p>
        </p:txBody>
      </p:sp>
      <p:sp>
        <p:nvSpPr>
          <p:cNvPr id="6" name="Fußzeilenplatzhalter 4"/>
          <p:cNvSpPr>
            <a:spLocks noGrp="1"/>
          </p:cNvSpPr>
          <p:nvPr>
            <p:ph type="ftr" sz="quarter" idx="11"/>
          </p:nvPr>
        </p:nvSpPr>
        <p:spPr/>
        <p:txBody>
          <a:bodyPr/>
          <a:lstStyle>
            <a:lvl1pPr>
              <a:defRPr/>
            </a:lvl1pPr>
          </a:lstStyle>
          <a:p>
            <a:pPr>
              <a:defRPr/>
            </a:pPr>
            <a:endParaRPr lang="de-CH"/>
          </a:p>
        </p:txBody>
      </p:sp>
      <p:sp>
        <p:nvSpPr>
          <p:cNvPr id="7" name="Foliennummernplatzhalter 5"/>
          <p:cNvSpPr>
            <a:spLocks noGrp="1"/>
          </p:cNvSpPr>
          <p:nvPr>
            <p:ph type="sldNum" sz="quarter" idx="12"/>
          </p:nvPr>
        </p:nvSpPr>
        <p:spPr/>
        <p:txBody>
          <a:bodyPr/>
          <a:lstStyle>
            <a:lvl1pPr>
              <a:defRPr/>
            </a:lvl1pPr>
          </a:lstStyle>
          <a:p>
            <a:pPr>
              <a:defRPr/>
            </a:pPr>
            <a:fld id="{770D380E-096C-4246-A898-53E113DDBD59}" type="slidenum">
              <a:rPr lang="de-CH"/>
              <a:pPr>
                <a:defRPr/>
              </a:pPr>
              <a:t>‹Nr.›</a:t>
            </a:fld>
            <a:endParaRPr lang="de-CH"/>
          </a:p>
        </p:txBody>
      </p:sp>
    </p:spTree>
    <p:extLst>
      <p:ext uri="{BB962C8B-B14F-4D97-AF65-F5344CB8AC3E}">
        <p14:creationId xmlns:p14="http://schemas.microsoft.com/office/powerpoint/2010/main" val="14094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4" name="Grafik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0"/>
            <a:ext cx="916305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a:spLocks noChangeArrowheads="1"/>
          </p:cNvSpPr>
          <p:nvPr userDrawn="1"/>
        </p:nvSpPr>
        <p:spPr bwMode="auto">
          <a:xfrm>
            <a:off x="468313" y="1223963"/>
            <a:ext cx="2808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CH" sz="1400" smtClean="0">
                <a:latin typeface="Frutiger LT 57 Cn" pitchFamily="34" charset="0"/>
                <a:cs typeface="Arial" charset="0"/>
              </a:rPr>
              <a:t>www.swissarbitration.org</a:t>
            </a:r>
          </a:p>
        </p:txBody>
      </p:sp>
      <p:sp>
        <p:nvSpPr>
          <p:cNvPr id="3" name="Inhaltsplatzhalter 2"/>
          <p:cNvSpPr>
            <a:spLocks noGrp="1"/>
          </p:cNvSpPr>
          <p:nvPr>
            <p:ph idx="1"/>
          </p:nvPr>
        </p:nvSpPr>
        <p:spPr>
          <a:xfrm>
            <a:off x="438545" y="1641191"/>
            <a:ext cx="8229600" cy="452596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6" name="Rectangle 4"/>
          <p:cNvSpPr>
            <a:spLocks noGrp="1" noChangeArrowheads="1"/>
          </p:cNvSpPr>
          <p:nvPr>
            <p:ph type="dt" sz="half" idx="10"/>
          </p:nvPr>
        </p:nvSpPr>
        <p:spPr/>
        <p:txBody>
          <a:bodyPr/>
          <a:lstStyle>
            <a:lvl1pPr>
              <a:defRPr/>
            </a:lvl1pPr>
          </a:lstStyle>
          <a:p>
            <a:pPr>
              <a:defRPr/>
            </a:pPr>
            <a:endParaRPr lang="de-DE"/>
          </a:p>
        </p:txBody>
      </p:sp>
      <p:sp>
        <p:nvSpPr>
          <p:cNvPr id="7" name="Rectangle 5"/>
          <p:cNvSpPr>
            <a:spLocks noGrp="1" noChangeArrowheads="1"/>
          </p:cNvSpPr>
          <p:nvPr>
            <p:ph type="ftr" sz="quarter" idx="11"/>
          </p:nvPr>
        </p:nvSpPr>
        <p:spPr/>
        <p:txBody>
          <a:bodyPr/>
          <a:lstStyle>
            <a:lvl1pPr>
              <a:defRPr/>
            </a:lvl1pPr>
          </a:lstStyle>
          <a:p>
            <a:pPr>
              <a:defRPr/>
            </a:pPr>
            <a:endParaRPr lang="de-DE"/>
          </a:p>
        </p:txBody>
      </p:sp>
      <p:sp>
        <p:nvSpPr>
          <p:cNvPr id="8" name="Rectangle 6"/>
          <p:cNvSpPr>
            <a:spLocks noGrp="1" noChangeArrowheads="1"/>
          </p:cNvSpPr>
          <p:nvPr>
            <p:ph type="sldNum" sz="quarter" idx="12"/>
          </p:nvPr>
        </p:nvSpPr>
        <p:spPr/>
        <p:txBody>
          <a:bodyPr/>
          <a:lstStyle>
            <a:lvl1pPr>
              <a:defRPr/>
            </a:lvl1pPr>
          </a:lstStyle>
          <a:p>
            <a:pPr>
              <a:defRPr/>
            </a:pPr>
            <a:fld id="{E8C25E9E-4B49-4728-91B0-EA49F71E92CE}" type="slidenum">
              <a:rPr lang="de-DE"/>
              <a:pPr>
                <a:defRPr/>
              </a:pPr>
              <a:t>‹Nr.›</a:t>
            </a:fld>
            <a:endParaRPr lang="de-DE"/>
          </a:p>
        </p:txBody>
      </p:sp>
    </p:spTree>
    <p:extLst>
      <p:ext uri="{BB962C8B-B14F-4D97-AF65-F5344CB8AC3E}">
        <p14:creationId xmlns:p14="http://schemas.microsoft.com/office/powerpoint/2010/main" val="1434124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A33E08B7-EB52-4E2B-B891-FA9994319D14}" type="datetimeFigureOut">
              <a:rPr lang="de-CH"/>
              <a:pPr>
                <a:defRPr/>
              </a:pPr>
              <a:t>08.12.2015</a:t>
            </a:fld>
            <a:endParaRPr lang="de-CH"/>
          </a:p>
        </p:txBody>
      </p:sp>
      <p:sp>
        <p:nvSpPr>
          <p:cNvPr id="6" name="Fußzeilenplatzhalter 4"/>
          <p:cNvSpPr>
            <a:spLocks noGrp="1"/>
          </p:cNvSpPr>
          <p:nvPr>
            <p:ph type="ftr" sz="quarter" idx="11"/>
          </p:nvPr>
        </p:nvSpPr>
        <p:spPr/>
        <p:txBody>
          <a:bodyPr/>
          <a:lstStyle>
            <a:lvl1pPr>
              <a:defRPr/>
            </a:lvl1pPr>
          </a:lstStyle>
          <a:p>
            <a:pPr>
              <a:defRPr/>
            </a:pPr>
            <a:endParaRPr lang="de-CH"/>
          </a:p>
        </p:txBody>
      </p:sp>
      <p:sp>
        <p:nvSpPr>
          <p:cNvPr id="7" name="Foliennummernplatzhalter 5"/>
          <p:cNvSpPr>
            <a:spLocks noGrp="1"/>
          </p:cNvSpPr>
          <p:nvPr>
            <p:ph type="sldNum" sz="quarter" idx="12"/>
          </p:nvPr>
        </p:nvSpPr>
        <p:spPr/>
        <p:txBody>
          <a:bodyPr/>
          <a:lstStyle>
            <a:lvl1pPr>
              <a:defRPr/>
            </a:lvl1pPr>
          </a:lstStyle>
          <a:p>
            <a:pPr>
              <a:defRPr/>
            </a:pPr>
            <a:fld id="{7E655D6C-451A-4F54-BB57-8C3487E6CA6A}" type="slidenum">
              <a:rPr lang="de-CH"/>
              <a:pPr>
                <a:defRPr/>
              </a:pPr>
              <a:t>‹Nr.›</a:t>
            </a:fld>
            <a:endParaRPr lang="de-CH"/>
          </a:p>
        </p:txBody>
      </p:sp>
    </p:spTree>
    <p:extLst>
      <p:ext uri="{BB962C8B-B14F-4D97-AF65-F5344CB8AC3E}">
        <p14:creationId xmlns:p14="http://schemas.microsoft.com/office/powerpoint/2010/main" val="1500163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pPr>
              <a:defRPr/>
            </a:pPr>
            <a:fld id="{B57B129A-D435-4382-909C-33AC00B6370B}" type="datetimeFigureOut">
              <a:rPr lang="de-CH"/>
              <a:pPr>
                <a:defRPr/>
              </a:pPr>
              <a:t>08.12.2015</a:t>
            </a:fld>
            <a:endParaRPr lang="de-CH"/>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a:lvl1pPr>
          </a:lstStyle>
          <a:p>
            <a:pPr>
              <a:defRPr/>
            </a:pPr>
            <a:fld id="{44E47CF2-AC73-48C0-B9CA-EAB7FCC7EC04}" type="slidenum">
              <a:rPr lang="de-CH"/>
              <a:pPr>
                <a:defRPr/>
              </a:pPr>
              <a:t>‹Nr.›</a:t>
            </a:fld>
            <a:endParaRPr lang="de-CH"/>
          </a:p>
        </p:txBody>
      </p:sp>
    </p:spTree>
    <p:extLst>
      <p:ext uri="{BB962C8B-B14F-4D97-AF65-F5344CB8AC3E}">
        <p14:creationId xmlns:p14="http://schemas.microsoft.com/office/powerpoint/2010/main" val="774439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pPr>
              <a:defRPr/>
            </a:pPr>
            <a:fld id="{E903CF6C-A8EF-44B3-BE97-97823A86B269}" type="datetimeFigureOut">
              <a:rPr lang="de-CH"/>
              <a:pPr>
                <a:defRPr/>
              </a:pPr>
              <a:t>08.12.2015</a:t>
            </a:fld>
            <a:endParaRPr lang="de-CH"/>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a:lvl1pPr>
          </a:lstStyle>
          <a:p>
            <a:pPr>
              <a:defRPr/>
            </a:pPr>
            <a:fld id="{FF45D3A7-4D4F-4AAD-A975-C17C69B890E7}" type="slidenum">
              <a:rPr lang="de-CH"/>
              <a:pPr>
                <a:defRPr/>
              </a:pPr>
              <a:t>‹Nr.›</a:t>
            </a:fld>
            <a:endParaRPr lang="de-CH"/>
          </a:p>
        </p:txBody>
      </p:sp>
    </p:spTree>
    <p:extLst>
      <p:ext uri="{BB962C8B-B14F-4D97-AF65-F5344CB8AC3E}">
        <p14:creationId xmlns:p14="http://schemas.microsoft.com/office/powerpoint/2010/main" val="4681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F3BEB09-0626-4F4D-9F76-0F124B82C441}" type="slidenum">
              <a:rPr lang="de-DE"/>
              <a:pPr>
                <a:defRPr/>
              </a:pPr>
              <a:t>‹Nr.›</a:t>
            </a:fld>
            <a:endParaRPr lang="de-DE"/>
          </a:p>
        </p:txBody>
      </p:sp>
    </p:spTree>
    <p:extLst>
      <p:ext uri="{BB962C8B-B14F-4D97-AF65-F5344CB8AC3E}">
        <p14:creationId xmlns:p14="http://schemas.microsoft.com/office/powerpoint/2010/main" val="1338109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017128F6-0C37-4E3F-8956-968F02968CAF}" type="slidenum">
              <a:rPr lang="de-DE"/>
              <a:pPr>
                <a:defRPr/>
              </a:pPr>
              <a:t>‹Nr.›</a:t>
            </a:fld>
            <a:endParaRPr lang="de-DE"/>
          </a:p>
        </p:txBody>
      </p:sp>
    </p:spTree>
    <p:extLst>
      <p:ext uri="{BB962C8B-B14F-4D97-AF65-F5344CB8AC3E}">
        <p14:creationId xmlns:p14="http://schemas.microsoft.com/office/powerpoint/2010/main" val="284594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6C5FD939-6883-44AF-8B05-B2149133A72E}" type="slidenum">
              <a:rPr lang="de-DE"/>
              <a:pPr>
                <a:defRPr/>
              </a:pPr>
              <a:t>‹Nr.›</a:t>
            </a:fld>
            <a:endParaRPr lang="de-DE"/>
          </a:p>
        </p:txBody>
      </p:sp>
    </p:spTree>
    <p:extLst>
      <p:ext uri="{BB962C8B-B14F-4D97-AF65-F5344CB8AC3E}">
        <p14:creationId xmlns:p14="http://schemas.microsoft.com/office/powerpoint/2010/main" val="46492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1BB70C9B-5AA4-429D-88FE-CE215F796BB4}" type="slidenum">
              <a:rPr lang="de-DE"/>
              <a:pPr>
                <a:defRPr/>
              </a:pPr>
              <a:t>‹Nr.›</a:t>
            </a:fld>
            <a:endParaRPr lang="de-DE"/>
          </a:p>
        </p:txBody>
      </p:sp>
    </p:spTree>
    <p:extLst>
      <p:ext uri="{BB962C8B-B14F-4D97-AF65-F5344CB8AC3E}">
        <p14:creationId xmlns:p14="http://schemas.microsoft.com/office/powerpoint/2010/main" val="379281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0717F048-B79D-4DE7-83C2-91E98E4808AD}" type="slidenum">
              <a:rPr lang="de-DE"/>
              <a:pPr>
                <a:defRPr/>
              </a:pPr>
              <a:t>‹Nr.›</a:t>
            </a:fld>
            <a:endParaRPr lang="de-DE"/>
          </a:p>
        </p:txBody>
      </p:sp>
    </p:spTree>
    <p:extLst>
      <p:ext uri="{BB962C8B-B14F-4D97-AF65-F5344CB8AC3E}">
        <p14:creationId xmlns:p14="http://schemas.microsoft.com/office/powerpoint/2010/main" val="21216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6EBE8D58-8307-4368-BD47-3A3D228E7065}" type="slidenum">
              <a:rPr lang="de-DE"/>
              <a:pPr>
                <a:defRPr/>
              </a:pPr>
              <a:t>‹Nr.›</a:t>
            </a:fld>
            <a:endParaRPr lang="de-DE"/>
          </a:p>
        </p:txBody>
      </p:sp>
    </p:spTree>
    <p:extLst>
      <p:ext uri="{BB962C8B-B14F-4D97-AF65-F5344CB8AC3E}">
        <p14:creationId xmlns:p14="http://schemas.microsoft.com/office/powerpoint/2010/main" val="394657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5F39785-C4CE-4321-A264-6590F9FA82B3}" type="slidenum">
              <a:rPr lang="de-DE"/>
              <a:pPr>
                <a:defRPr/>
              </a:pPr>
              <a:t>‹Nr.›</a:t>
            </a:fld>
            <a:endParaRPr lang="de-DE"/>
          </a:p>
        </p:txBody>
      </p:sp>
    </p:spTree>
    <p:extLst>
      <p:ext uri="{BB962C8B-B14F-4D97-AF65-F5344CB8AC3E}">
        <p14:creationId xmlns:p14="http://schemas.microsoft.com/office/powerpoint/2010/main" val="105458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87191E6-BD1E-4D20-8B7B-8FBB799F1AD6}"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CH" smtClean="0"/>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1535FE6-E175-4B5F-8D16-BAAFCB787B9B}" type="datetimeFigureOut">
              <a:rPr lang="de-CH"/>
              <a:pPr>
                <a:defRPr/>
              </a:pPr>
              <a:t>08.12.2015</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4A39FB8-0CDF-4FDF-91B5-D413F4077AFC}" type="slidenum">
              <a:rPr lang="de-CH"/>
              <a:pPr>
                <a:defRPr/>
              </a:pPr>
              <a:t>‹Nr.›</a:t>
            </a:fld>
            <a:endParaRPr lang="de-CH"/>
          </a:p>
        </p:txBody>
      </p:sp>
      <p:pic>
        <p:nvPicPr>
          <p:cNvPr id="2055" name="Grafik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coetiker@vischer.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body" idx="1"/>
          </p:nvPr>
        </p:nvSpPr>
        <p:spPr>
          <a:xfrm>
            <a:off x="467544" y="2060848"/>
            <a:ext cx="8229600" cy="4392488"/>
          </a:xfrm>
        </p:spPr>
        <p:txBody>
          <a:bodyPr/>
          <a:lstStyle/>
          <a:p>
            <a:pPr marL="0" indent="0" eaLnBrk="1" hangingPunct="1">
              <a:buFontTx/>
              <a:buNone/>
            </a:pPr>
            <a:r>
              <a:rPr lang="en-US" sz="2400" dirty="0" smtClean="0"/>
              <a:t>Seminar on </a:t>
            </a:r>
            <a:r>
              <a:rPr lang="en-US" sz="2400" dirty="0"/>
              <a:t>the Swiss Rules </a:t>
            </a:r>
            <a:r>
              <a:rPr lang="en-US" sz="2400" dirty="0" smtClean="0"/>
              <a:t>of International Arbitration</a:t>
            </a:r>
            <a:endParaRPr lang="de-CH" sz="2400" dirty="0" smtClean="0"/>
          </a:p>
          <a:p>
            <a:pPr marL="0" indent="0" eaLnBrk="1" hangingPunct="1">
              <a:spcBef>
                <a:spcPts val="1800"/>
              </a:spcBef>
              <a:buFontTx/>
              <a:buNone/>
            </a:pPr>
            <a:r>
              <a:rPr lang="en-US" b="1" dirty="0"/>
              <a:t>What can you expect </a:t>
            </a:r>
            <a:r>
              <a:rPr lang="en-US" b="1" dirty="0" smtClean="0"/>
              <a:t>from a </a:t>
            </a:r>
            <a:r>
              <a:rPr lang="en-US" b="1" dirty="0"/>
              <a:t>“typical” Swiss Rules Arbitration?</a:t>
            </a:r>
          </a:p>
          <a:p>
            <a:pPr marL="0" indent="0" eaLnBrk="1" hangingPunct="1">
              <a:buFontTx/>
              <a:buNone/>
            </a:pPr>
            <a:endParaRPr lang="de-CH" sz="2400" dirty="0" smtClean="0"/>
          </a:p>
          <a:p>
            <a:pPr marL="0" indent="0" eaLnBrk="1" hangingPunct="1">
              <a:buNone/>
            </a:pPr>
            <a:r>
              <a:rPr lang="de-CH" sz="2200" dirty="0" err="1" smtClean="0"/>
              <a:t>Belgrade</a:t>
            </a:r>
            <a:r>
              <a:rPr lang="de-CH" sz="2200" dirty="0" smtClean="0"/>
              <a:t>, 9 </a:t>
            </a:r>
            <a:r>
              <a:rPr lang="de-CH" sz="2200" dirty="0" err="1" smtClean="0"/>
              <a:t>December</a:t>
            </a:r>
            <a:r>
              <a:rPr lang="de-CH" sz="2200" dirty="0" smtClean="0"/>
              <a:t> 2015</a:t>
            </a:r>
            <a:br>
              <a:rPr lang="de-CH" sz="2200" dirty="0" smtClean="0"/>
            </a:br>
            <a:r>
              <a:rPr lang="en-US" sz="2400" dirty="0" smtClean="0"/>
              <a:t>University of Belgrade, Faculty of law</a:t>
            </a:r>
            <a:endParaRPr lang="de-CH" sz="2200" dirty="0"/>
          </a:p>
          <a:p>
            <a:pPr marL="0" indent="0" eaLnBrk="1" hangingPunct="1">
              <a:spcBef>
                <a:spcPts val="2400"/>
              </a:spcBef>
              <a:buFontTx/>
              <a:buNone/>
            </a:pPr>
            <a:r>
              <a:rPr lang="de-CH" sz="2200" dirty="0" smtClean="0"/>
              <a:t>Dr. Christian Oetiker LL.M., VISCHER AG, </a:t>
            </a:r>
            <a:r>
              <a:rPr lang="de-CH" sz="2200" dirty="0" err="1" smtClean="0"/>
              <a:t>Zurich</a:t>
            </a:r>
            <a:r>
              <a:rPr lang="de-CH" sz="2200" dirty="0" smtClean="0"/>
              <a:t>/Basel</a:t>
            </a:r>
            <a:br>
              <a:rPr lang="de-CH" sz="2200" dirty="0" smtClean="0"/>
            </a:br>
            <a:r>
              <a:rPr lang="en-US" sz="2200" dirty="0"/>
              <a:t>Prof. Dr. Maja </a:t>
            </a:r>
            <a:r>
              <a:rPr lang="en-US" sz="2200" dirty="0" err="1" smtClean="0"/>
              <a:t>Stanivukovi</a:t>
            </a:r>
            <a:r>
              <a:rPr lang="sr-Latn-RS" sz="2200" dirty="0" smtClean="0"/>
              <a:t>ć</a:t>
            </a:r>
            <a:r>
              <a:rPr lang="en-US" sz="2200" smtClean="0"/>
              <a:t>, </a:t>
            </a:r>
            <a:r>
              <a:rPr lang="en-US" sz="2200" dirty="0" smtClean="0"/>
              <a:t>University of </a:t>
            </a:r>
            <a:r>
              <a:rPr lang="en-US" sz="2200" dirty="0"/>
              <a:t>Novi </a:t>
            </a:r>
            <a:r>
              <a:rPr lang="en-US" sz="2200" dirty="0" smtClean="0"/>
              <a:t>Sad, </a:t>
            </a:r>
            <a:r>
              <a:rPr lang="en-US" sz="2200" dirty="0"/>
              <a:t>Faculty of Law</a:t>
            </a:r>
            <a:endParaRPr lang="de-CH"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229600" cy="4392488"/>
          </a:xfrm>
        </p:spPr>
        <p:txBody>
          <a:bodyPr/>
          <a:lstStyle/>
          <a:p>
            <a:pPr marL="0" lvl="1" indent="0" eaLnBrk="1" hangingPunct="1">
              <a:spcBef>
                <a:spcPts val="600"/>
              </a:spcBef>
              <a:spcAft>
                <a:spcPts val="1200"/>
              </a:spcAft>
              <a:buNone/>
            </a:pPr>
            <a:r>
              <a:rPr lang="en-US" b="1" dirty="0"/>
              <a:t>Constitution of the arbitral tribunal </a:t>
            </a:r>
            <a:r>
              <a:rPr lang="en-US" b="1" dirty="0" smtClean="0"/>
              <a:t>(3)</a:t>
            </a:r>
            <a:endParaRPr lang="de-CH" b="1" dirty="0" smtClean="0"/>
          </a:p>
          <a:p>
            <a:pPr marL="361950" lvl="1" indent="-361950" eaLnBrk="1" hangingPunct="1"/>
            <a:r>
              <a:rPr lang="en-US" sz="2400" dirty="0"/>
              <a:t>Appointment of a sole arbitrator (Art. 7)</a:t>
            </a:r>
          </a:p>
          <a:p>
            <a:pPr marL="762000" lvl="2" indent="-361950" eaLnBrk="1" hangingPunct="1"/>
            <a:r>
              <a:rPr lang="en-US" sz="2000" dirty="0"/>
              <a:t>Joint designation by the parties within 30 days from the Notice of Arbitration or the Arbitration Court’s decision appoint a sole arbitrator.</a:t>
            </a:r>
          </a:p>
          <a:p>
            <a:pPr marL="762000" lvl="2" indent="-361950" eaLnBrk="1" hangingPunct="1"/>
            <a:r>
              <a:rPr lang="en-US" sz="2000" dirty="0"/>
              <a:t>Subsidiary competence of the Arbitration Court.</a:t>
            </a:r>
          </a:p>
          <a:p>
            <a:pPr marL="361950" lvl="1" indent="-361950" eaLnBrk="1" hangingPunct="1"/>
            <a:r>
              <a:rPr lang="en-US" sz="2400" dirty="0" smtClean="0"/>
              <a:t>Appointment of a three-member arbitral tribunal (Art. 8)</a:t>
            </a:r>
          </a:p>
          <a:p>
            <a:pPr marL="762000" lvl="2" indent="-361950" eaLnBrk="1" hangingPunct="1"/>
            <a:r>
              <a:rPr lang="en-US" sz="2000" dirty="0" smtClean="0"/>
              <a:t>Each party designates one arbitrator.</a:t>
            </a:r>
          </a:p>
          <a:p>
            <a:pPr marL="762000" lvl="2" indent="-361950" eaLnBrk="1" hangingPunct="1"/>
            <a:r>
              <a:rPr lang="en-US" sz="2000" dirty="0" smtClean="0"/>
              <a:t>The two arbitrators designated by the parties designate the presiding arbitrator (</a:t>
            </a:r>
            <a:r>
              <a:rPr lang="en-US" sz="2000" dirty="0" smtClean="0">
                <a:ea typeface="Verdana"/>
                <a:cs typeface="Verdana"/>
              </a:rPr>
              <a:t>«</a:t>
            </a:r>
            <a:r>
              <a:rPr lang="en-US" sz="2000" dirty="0" smtClean="0"/>
              <a:t>chairman</a:t>
            </a:r>
            <a:r>
              <a:rPr lang="en-US" sz="2000" dirty="0" smtClean="0">
                <a:ea typeface="Verdana"/>
                <a:cs typeface="Verdana"/>
              </a:rPr>
              <a:t>»</a:t>
            </a:r>
            <a:r>
              <a:rPr lang="en-US" sz="2000" dirty="0" smtClean="0"/>
              <a:t>).</a:t>
            </a:r>
          </a:p>
          <a:p>
            <a:pPr marL="762000" lvl="2" indent="-361950" eaLnBrk="1" hangingPunct="1"/>
            <a:r>
              <a:rPr lang="en-US" sz="2000" dirty="0" smtClean="0"/>
              <a:t>Subsidiary competence of the Arbitration Court.</a:t>
            </a:r>
          </a:p>
          <a:p>
            <a:pPr marL="762000" lvl="2" indent="-361950" eaLnBrk="1" hangingPunct="1"/>
            <a:endParaRPr lang="en-US" sz="1800" dirty="0"/>
          </a:p>
          <a:p>
            <a:pPr marL="400050" lvl="2" indent="0" eaLnBrk="1" hangingPunct="1">
              <a:buNone/>
            </a:pPr>
            <a:endParaRPr lang="en-US" sz="1800" dirty="0" smtClean="0"/>
          </a:p>
          <a:p>
            <a:pPr marL="762000" lvl="2" indent="-361950" eaLnBrk="1" hangingPunct="1"/>
            <a:endParaRPr lang="en-US" sz="1800" dirty="0" smtClean="0"/>
          </a:p>
          <a:p>
            <a:pPr marL="762000" lvl="2" indent="-361950" eaLnBrk="1" hangingPunct="1"/>
            <a:endParaRPr lang="en-US" sz="1800" dirty="0"/>
          </a:p>
          <a:p>
            <a:pPr marL="762000" lvl="2" indent="-361950" eaLnBrk="1" hangingPunct="1"/>
            <a:endParaRPr lang="en-US" sz="1800" dirty="0"/>
          </a:p>
        </p:txBody>
      </p:sp>
    </p:spTree>
    <p:extLst>
      <p:ext uri="{BB962C8B-B14F-4D97-AF65-F5344CB8AC3E}">
        <p14:creationId xmlns:p14="http://schemas.microsoft.com/office/powerpoint/2010/main" val="3784861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229600" cy="4392488"/>
          </a:xfrm>
        </p:spPr>
        <p:txBody>
          <a:bodyPr/>
          <a:lstStyle/>
          <a:p>
            <a:pPr marL="0" lvl="1" indent="0" eaLnBrk="1" hangingPunct="1">
              <a:spcBef>
                <a:spcPts val="600"/>
              </a:spcBef>
              <a:spcAft>
                <a:spcPts val="1200"/>
              </a:spcAft>
              <a:buNone/>
            </a:pPr>
            <a:r>
              <a:rPr lang="en-US" b="1" dirty="0"/>
              <a:t>Constitution of the arbitral tribunal </a:t>
            </a:r>
            <a:r>
              <a:rPr lang="en-US" b="1" dirty="0" smtClean="0"/>
              <a:t>(4)</a:t>
            </a:r>
            <a:endParaRPr lang="de-CH" b="1" dirty="0" smtClean="0"/>
          </a:p>
          <a:p>
            <a:pPr marL="361950" lvl="1" indent="-361950" eaLnBrk="1" hangingPunct="1"/>
            <a:r>
              <a:rPr lang="en-US" sz="2400" dirty="0" smtClean="0"/>
              <a:t>Appointment of the arbitral tribunal in multi-party proceedings:</a:t>
            </a:r>
          </a:p>
          <a:p>
            <a:pPr marL="762000" lvl="2" indent="-361950" eaLnBrk="1" hangingPunct="1"/>
            <a:r>
              <a:rPr lang="en-US" sz="2000" dirty="0" smtClean="0"/>
              <a:t>According to the agreement of the parties.</a:t>
            </a:r>
          </a:p>
          <a:p>
            <a:pPr marL="762000" lvl="2" indent="-361950" eaLnBrk="1" hangingPunct="1"/>
            <a:r>
              <a:rPr lang="en-US" sz="2000" dirty="0" smtClean="0"/>
              <a:t>Joint designation by the group of claimants/respondents.</a:t>
            </a:r>
          </a:p>
          <a:p>
            <a:pPr marL="762000" lvl="2" indent="-361950" eaLnBrk="1" hangingPunct="1"/>
            <a:r>
              <a:rPr lang="en-US" sz="2000" dirty="0"/>
              <a:t>Subsidiary competence of the Arbitration </a:t>
            </a:r>
            <a:r>
              <a:rPr lang="en-US" sz="2000" dirty="0" smtClean="0"/>
              <a:t>Court to appoint all of the arbitrators.</a:t>
            </a:r>
          </a:p>
          <a:p>
            <a:pPr marL="361950" lvl="1" indent="-361950" eaLnBrk="1" hangingPunct="1"/>
            <a:r>
              <a:rPr lang="en-US" sz="2400" dirty="0"/>
              <a:t>All arbitrators must </a:t>
            </a:r>
            <a:r>
              <a:rPr lang="en-US" sz="2400" dirty="0" smtClean="0"/>
              <a:t>be and remain impartial </a:t>
            </a:r>
            <a:r>
              <a:rPr lang="en-US" sz="2400" dirty="0"/>
              <a:t>and independent </a:t>
            </a:r>
            <a:r>
              <a:rPr lang="en-US" sz="2400" dirty="0" smtClean="0"/>
              <a:t>(</a:t>
            </a:r>
            <a:r>
              <a:rPr lang="en-US" sz="2400" dirty="0"/>
              <a:t>Art. 9(1)).</a:t>
            </a:r>
          </a:p>
          <a:p>
            <a:pPr marL="400050" lvl="2" indent="0" eaLnBrk="1" hangingPunct="1">
              <a:buNone/>
            </a:pPr>
            <a:endParaRPr lang="en-US" sz="1800" dirty="0" smtClean="0"/>
          </a:p>
          <a:p>
            <a:pPr marL="762000" lvl="2" indent="-361950" eaLnBrk="1" hangingPunct="1"/>
            <a:endParaRPr lang="en-US" sz="1800" dirty="0"/>
          </a:p>
          <a:p>
            <a:pPr marL="400050" lvl="2" indent="0" eaLnBrk="1" hangingPunct="1">
              <a:buNone/>
            </a:pPr>
            <a:endParaRPr lang="en-US" sz="1800" dirty="0" smtClean="0"/>
          </a:p>
          <a:p>
            <a:pPr marL="762000" lvl="2" indent="-361950" eaLnBrk="1" hangingPunct="1"/>
            <a:endParaRPr lang="en-US" sz="1800" dirty="0" smtClean="0"/>
          </a:p>
          <a:p>
            <a:pPr marL="762000" lvl="2" indent="-361950" eaLnBrk="1" hangingPunct="1"/>
            <a:endParaRPr lang="en-US" sz="1800" dirty="0"/>
          </a:p>
          <a:p>
            <a:pPr marL="762000" lvl="2" indent="-361950" eaLnBrk="1" hangingPunct="1"/>
            <a:endParaRPr lang="en-US" sz="1800" dirty="0"/>
          </a:p>
        </p:txBody>
      </p:sp>
    </p:spTree>
    <p:extLst>
      <p:ext uri="{BB962C8B-B14F-4D97-AF65-F5344CB8AC3E}">
        <p14:creationId xmlns:p14="http://schemas.microsoft.com/office/powerpoint/2010/main" val="4013754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229600" cy="4392488"/>
          </a:xfrm>
        </p:spPr>
        <p:txBody>
          <a:bodyPr/>
          <a:lstStyle/>
          <a:p>
            <a:pPr marL="0" lvl="1" indent="0" eaLnBrk="1" hangingPunct="1">
              <a:spcBef>
                <a:spcPts val="600"/>
              </a:spcBef>
              <a:spcAft>
                <a:spcPts val="1200"/>
              </a:spcAft>
              <a:buNone/>
            </a:pPr>
            <a:r>
              <a:rPr lang="de-CH" b="1" dirty="0" smtClean="0"/>
              <a:t>Challenge, </a:t>
            </a:r>
            <a:r>
              <a:rPr lang="de-CH" b="1" dirty="0" err="1" smtClean="0"/>
              <a:t>Removal</a:t>
            </a:r>
            <a:r>
              <a:rPr lang="de-CH" b="1" dirty="0" smtClean="0"/>
              <a:t> </a:t>
            </a:r>
            <a:r>
              <a:rPr lang="de-CH" b="1" dirty="0" err="1" smtClean="0"/>
              <a:t>and</a:t>
            </a:r>
            <a:r>
              <a:rPr lang="de-CH" b="1" dirty="0" smtClean="0"/>
              <a:t> </a:t>
            </a:r>
            <a:r>
              <a:rPr lang="de-CH" b="1" dirty="0" err="1" smtClean="0"/>
              <a:t>Replacement</a:t>
            </a:r>
            <a:r>
              <a:rPr lang="de-CH" b="1" dirty="0" smtClean="0"/>
              <a:t> (1)</a:t>
            </a:r>
            <a:endParaRPr lang="en-US" b="1" dirty="0" smtClean="0"/>
          </a:p>
          <a:p>
            <a:pPr marL="361950" lvl="1" indent="-361950" eaLnBrk="1" hangingPunct="1"/>
            <a:r>
              <a:rPr lang="en-US" sz="2400" dirty="0" smtClean="0"/>
              <a:t>Ground </a:t>
            </a:r>
            <a:r>
              <a:rPr lang="en-US" sz="2400" dirty="0"/>
              <a:t>for challenge: circumstances </a:t>
            </a:r>
            <a:r>
              <a:rPr lang="en-US" sz="2400" dirty="0" smtClean="0"/>
              <a:t>that </a:t>
            </a:r>
            <a:r>
              <a:rPr lang="en-US" sz="2400" dirty="0"/>
              <a:t>give rise </a:t>
            </a:r>
            <a:r>
              <a:rPr lang="en-US" sz="2400" dirty="0" smtClean="0"/>
              <a:t>to justifiable </a:t>
            </a:r>
            <a:r>
              <a:rPr lang="en-US" sz="2400" dirty="0"/>
              <a:t>doubts as to the arbitrator's impartiality or </a:t>
            </a:r>
            <a:r>
              <a:rPr lang="en-US" sz="2400" dirty="0" smtClean="0"/>
              <a:t>independence (Art. 10(1)).</a:t>
            </a:r>
            <a:endParaRPr lang="en-US" sz="2400" dirty="0"/>
          </a:p>
          <a:p>
            <a:pPr marL="361950" lvl="1" indent="-361950" eaLnBrk="1" hangingPunct="1"/>
            <a:r>
              <a:rPr lang="en-US" sz="2400" dirty="0"/>
              <a:t>Notice of challenge to be sent to the Secretariat of the Arbitration court within 15 days after the </a:t>
            </a:r>
            <a:r>
              <a:rPr lang="en-US" sz="2400" dirty="0" smtClean="0"/>
              <a:t>relevant circumstances became </a:t>
            </a:r>
            <a:r>
              <a:rPr lang="en-US" sz="2400" dirty="0"/>
              <a:t>known to </a:t>
            </a:r>
            <a:r>
              <a:rPr lang="en-US" sz="2400" dirty="0" smtClean="0"/>
              <a:t>the challenging party (Art. 11(1)).</a:t>
            </a:r>
          </a:p>
          <a:p>
            <a:pPr marL="361950" lvl="1" indent="-361950" eaLnBrk="1" hangingPunct="1"/>
            <a:r>
              <a:rPr lang="en-US" sz="2400" dirty="0" smtClean="0"/>
              <a:t>Decision of the Arbitration Court (no reasoning) if the parties do not agree or the arbitrators does not withdraw within 15 days from the notice of challenge (Art. 11(2)).</a:t>
            </a:r>
            <a:endParaRPr lang="en-US" sz="2400" dirty="0"/>
          </a:p>
        </p:txBody>
      </p:sp>
    </p:spTree>
    <p:extLst>
      <p:ext uri="{BB962C8B-B14F-4D97-AF65-F5344CB8AC3E}">
        <p14:creationId xmlns:p14="http://schemas.microsoft.com/office/powerpoint/2010/main" val="2336630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229600" cy="4392488"/>
          </a:xfrm>
        </p:spPr>
        <p:txBody>
          <a:bodyPr/>
          <a:lstStyle/>
          <a:p>
            <a:pPr marL="0" lvl="1" indent="0" eaLnBrk="1" hangingPunct="1">
              <a:spcBef>
                <a:spcPts val="600"/>
              </a:spcBef>
              <a:spcAft>
                <a:spcPts val="1200"/>
              </a:spcAft>
              <a:buNone/>
            </a:pPr>
            <a:r>
              <a:rPr lang="de-CH" b="1" dirty="0" smtClean="0"/>
              <a:t>Challenge, </a:t>
            </a:r>
            <a:r>
              <a:rPr lang="de-CH" b="1" dirty="0" err="1" smtClean="0"/>
              <a:t>Removal</a:t>
            </a:r>
            <a:r>
              <a:rPr lang="de-CH" b="1" dirty="0" smtClean="0"/>
              <a:t> </a:t>
            </a:r>
            <a:r>
              <a:rPr lang="de-CH" b="1" dirty="0" err="1" smtClean="0"/>
              <a:t>and</a:t>
            </a:r>
            <a:r>
              <a:rPr lang="de-CH" b="1" dirty="0" smtClean="0"/>
              <a:t> </a:t>
            </a:r>
            <a:r>
              <a:rPr lang="de-CH" b="1" dirty="0" err="1" smtClean="0"/>
              <a:t>Replacement</a:t>
            </a:r>
            <a:r>
              <a:rPr lang="de-CH" b="1" dirty="0" smtClean="0"/>
              <a:t> (2)</a:t>
            </a:r>
            <a:endParaRPr lang="en-US" b="1" dirty="0" smtClean="0"/>
          </a:p>
          <a:p>
            <a:pPr marL="361950" lvl="1" indent="-361950" eaLnBrk="1" hangingPunct="1"/>
            <a:r>
              <a:rPr lang="en-US" sz="2400" dirty="0"/>
              <a:t>Ground for removal: </a:t>
            </a:r>
            <a:r>
              <a:rPr lang="en-US" sz="2400" dirty="0" smtClean="0"/>
              <a:t>arbitrator fails </a:t>
            </a:r>
            <a:r>
              <a:rPr lang="en-US" sz="2400" dirty="0"/>
              <a:t>to perform his or her functions despite a written </a:t>
            </a:r>
            <a:r>
              <a:rPr lang="en-US" sz="2400" dirty="0" smtClean="0"/>
              <a:t>warning from </a:t>
            </a:r>
            <a:r>
              <a:rPr lang="en-US" sz="2400" dirty="0"/>
              <a:t>the other </a:t>
            </a:r>
            <a:r>
              <a:rPr lang="en-US" sz="2400" dirty="0" smtClean="0"/>
              <a:t> arbitrators </a:t>
            </a:r>
            <a:r>
              <a:rPr lang="en-US" sz="2400" dirty="0"/>
              <a:t>or from the </a:t>
            </a:r>
            <a:r>
              <a:rPr lang="en-US" sz="2400" dirty="0" smtClean="0"/>
              <a:t>Arbitration Court (Art. 12(1)).</a:t>
            </a:r>
          </a:p>
          <a:p>
            <a:pPr marL="361950" lvl="1" indent="-361950" eaLnBrk="1" hangingPunct="1"/>
            <a:r>
              <a:rPr lang="en-US" sz="2400" dirty="0" smtClean="0"/>
              <a:t>Final decision of the Arbitration Court after having heard the affected arbitrator (Art. 12(2)).</a:t>
            </a:r>
          </a:p>
          <a:p>
            <a:pPr marL="361950" lvl="1" indent="-361950" eaLnBrk="1" hangingPunct="1"/>
            <a:r>
              <a:rPr lang="en-US" sz="2400" dirty="0" smtClean="0"/>
              <a:t>Replacement procedure (Art. 13):</a:t>
            </a:r>
          </a:p>
          <a:p>
            <a:pPr marL="762000" lvl="2" indent="-361950" eaLnBrk="1" hangingPunct="1"/>
            <a:r>
              <a:rPr lang="en-US" sz="2000" dirty="0" smtClean="0"/>
              <a:t>In accordance with the usual procedure (Art. 7 and 8).</a:t>
            </a:r>
          </a:p>
          <a:p>
            <a:pPr marL="762000" lvl="2" indent="-361950" eaLnBrk="1" hangingPunct="1"/>
            <a:r>
              <a:rPr lang="en-US" sz="2000" dirty="0" smtClean="0"/>
              <a:t>Exceptionally (a) direct appointment by the Arbitration court or (b) after the closure of the proceedings, </a:t>
            </a:r>
            <a:r>
              <a:rPr lang="en-US" sz="2000" dirty="0" err="1" smtClean="0"/>
              <a:t>authorisation</a:t>
            </a:r>
            <a:r>
              <a:rPr lang="en-US" sz="2000" dirty="0" smtClean="0"/>
              <a:t> of the remaining arbitrator(s) to proceed.</a:t>
            </a:r>
            <a:endParaRPr lang="en-US" sz="2000" dirty="0"/>
          </a:p>
        </p:txBody>
      </p:sp>
    </p:spTree>
    <p:extLst>
      <p:ext uri="{BB962C8B-B14F-4D97-AF65-F5344CB8AC3E}">
        <p14:creationId xmlns:p14="http://schemas.microsoft.com/office/powerpoint/2010/main" val="4060682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229600" cy="4392488"/>
          </a:xfrm>
        </p:spPr>
        <p:txBody>
          <a:bodyPr/>
          <a:lstStyle/>
          <a:p>
            <a:pPr marL="0" lvl="1" indent="0" eaLnBrk="1" hangingPunct="1">
              <a:spcBef>
                <a:spcPts val="600"/>
              </a:spcBef>
              <a:spcAft>
                <a:spcPts val="1200"/>
              </a:spcAft>
              <a:buNone/>
            </a:pPr>
            <a:r>
              <a:rPr lang="de-CH" b="1" dirty="0" smtClean="0"/>
              <a:t>General </a:t>
            </a:r>
            <a:r>
              <a:rPr lang="de-CH" b="1" dirty="0" err="1" smtClean="0"/>
              <a:t>provisions</a:t>
            </a:r>
            <a:endParaRPr lang="en-US" b="1" dirty="0" smtClean="0"/>
          </a:p>
          <a:p>
            <a:pPr marL="361950" lvl="1" indent="-361950" eaLnBrk="1" hangingPunct="1"/>
            <a:r>
              <a:rPr lang="en-US" sz="2400" dirty="0" smtClean="0"/>
              <a:t>Procedural cornerstones: equal treatment </a:t>
            </a:r>
            <a:r>
              <a:rPr lang="en-US" sz="2400" dirty="0"/>
              <a:t>of the parties and their right to be </a:t>
            </a:r>
            <a:r>
              <a:rPr lang="en-US" sz="2400" dirty="0" smtClean="0"/>
              <a:t>heard (Art. 15(1)).</a:t>
            </a:r>
          </a:p>
          <a:p>
            <a:pPr marL="361950" lvl="1" indent="-361950" eaLnBrk="1" hangingPunct="1"/>
            <a:r>
              <a:rPr lang="en-US" sz="2400" dirty="0" smtClean="0"/>
              <a:t>Explicit competence of the arbitral tribunal to appoint a secretary (Art. 15(5)).</a:t>
            </a:r>
          </a:p>
          <a:p>
            <a:pPr marL="361950" lvl="1" indent="-361950" eaLnBrk="1" hangingPunct="1"/>
            <a:r>
              <a:rPr lang="en-US" sz="2400" dirty="0" smtClean="0"/>
              <a:t>Extended duty to act in good faith (Art. 15(7)).</a:t>
            </a:r>
          </a:p>
          <a:p>
            <a:pPr marL="361950" lvl="1" indent="-361950" eaLnBrk="1" hangingPunct="1"/>
            <a:r>
              <a:rPr lang="en-US" sz="2400" dirty="0" smtClean="0"/>
              <a:t>Settlement facilitation by the arbitral tribunal (Art. 15(8)).</a:t>
            </a:r>
          </a:p>
          <a:p>
            <a:pPr marL="361950" lvl="1" indent="-361950" eaLnBrk="1" hangingPunct="1"/>
            <a:r>
              <a:rPr lang="en-US" sz="2400" dirty="0" smtClean="0"/>
              <a:t>Waiver of rules: duty to promptly state any objection of non-compliance with the Swiss Rules or any other applicable procedural rule (Art. 30).</a:t>
            </a:r>
          </a:p>
          <a:p>
            <a:pPr marL="0" lvl="1" indent="0" eaLnBrk="1" hangingPunct="1">
              <a:buNone/>
            </a:pPr>
            <a:endParaRPr lang="en-US" sz="2400" dirty="0"/>
          </a:p>
        </p:txBody>
      </p:sp>
    </p:spTree>
    <p:extLst>
      <p:ext uri="{BB962C8B-B14F-4D97-AF65-F5344CB8AC3E}">
        <p14:creationId xmlns:p14="http://schemas.microsoft.com/office/powerpoint/2010/main" val="4249502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sr-Latn-RS" sz="2800" b="1" dirty="0" smtClean="0"/>
              <a:t>Respondent</a:t>
            </a:r>
            <a:r>
              <a:rPr lang="fr-FR" sz="2800" b="1" dirty="0" smtClean="0"/>
              <a:t>’s Default</a:t>
            </a:r>
          </a:p>
          <a:p>
            <a:pPr marL="361950" lvl="1" indent="-361950" eaLnBrk="1" hangingPunct="1"/>
            <a:r>
              <a:rPr lang="en-US" sz="2400" dirty="0" smtClean="0"/>
              <a:t>The </a:t>
            </a:r>
            <a:r>
              <a:rPr lang="en-US" sz="2400" dirty="0"/>
              <a:t>arbitral tribunal may proceed with the arbitration and with the rendering of its award if a </a:t>
            </a:r>
            <a:r>
              <a:rPr lang="en-US" sz="2400" dirty="0" smtClean="0"/>
              <a:t>Respondent:</a:t>
            </a:r>
            <a:endParaRPr lang="en-US" sz="2400" dirty="0"/>
          </a:p>
          <a:p>
            <a:pPr marL="762000" lvl="2" indent="-361950" eaLnBrk="1" hangingPunct="1"/>
            <a:r>
              <a:rPr lang="fr-FR" sz="2000" dirty="0" err="1"/>
              <a:t>does</a:t>
            </a:r>
            <a:r>
              <a:rPr lang="fr-FR" sz="2000" dirty="0"/>
              <a:t> not </a:t>
            </a:r>
            <a:r>
              <a:rPr lang="fr-FR" sz="2000" dirty="0" err="1"/>
              <a:t>submit</a:t>
            </a:r>
            <a:r>
              <a:rPr lang="fr-FR" sz="2000" dirty="0"/>
              <a:t> </a:t>
            </a:r>
            <a:r>
              <a:rPr lang="fr-FR" sz="2000" dirty="0" err="1"/>
              <a:t>Answer</a:t>
            </a:r>
            <a:r>
              <a:rPr lang="fr-FR" sz="2000" dirty="0"/>
              <a:t> to the Notice of Arbitration, </a:t>
            </a:r>
            <a:r>
              <a:rPr lang="fr-FR" sz="2000" dirty="0" err="1"/>
              <a:t>Statement</a:t>
            </a:r>
            <a:r>
              <a:rPr lang="fr-FR" sz="2000" dirty="0"/>
              <a:t> of </a:t>
            </a:r>
            <a:r>
              <a:rPr lang="fr-FR" sz="2000" dirty="0" err="1"/>
              <a:t>Defence</a:t>
            </a:r>
            <a:r>
              <a:rPr lang="fr-FR" sz="2000" dirty="0"/>
              <a:t> or </a:t>
            </a:r>
            <a:r>
              <a:rPr lang="fr-FR" sz="2000" dirty="0" err="1"/>
              <a:t>any</a:t>
            </a:r>
            <a:r>
              <a:rPr lang="fr-FR" sz="2000" dirty="0"/>
              <a:t> </a:t>
            </a:r>
            <a:r>
              <a:rPr lang="fr-FR" sz="2000" dirty="0" err="1"/>
              <a:t>further</a:t>
            </a:r>
            <a:r>
              <a:rPr lang="fr-FR" sz="2000" dirty="0"/>
              <a:t> </a:t>
            </a:r>
            <a:r>
              <a:rPr lang="fr-FR" sz="2000" dirty="0" err="1"/>
              <a:t>submissions</a:t>
            </a:r>
            <a:r>
              <a:rPr lang="fr-FR" sz="2000" dirty="0"/>
              <a:t>;</a:t>
            </a:r>
          </a:p>
          <a:p>
            <a:pPr marL="762000" lvl="2" indent="-361950" eaLnBrk="1" hangingPunct="1"/>
            <a:r>
              <a:rPr lang="fr-FR" sz="2000" dirty="0" err="1"/>
              <a:t>does</a:t>
            </a:r>
            <a:r>
              <a:rPr lang="fr-FR" sz="2000" dirty="0"/>
              <a:t> not </a:t>
            </a:r>
            <a:r>
              <a:rPr lang="fr-FR" sz="2000" dirty="0" err="1"/>
              <a:t>appear</a:t>
            </a:r>
            <a:r>
              <a:rPr lang="fr-FR" sz="2000" dirty="0"/>
              <a:t> at the </a:t>
            </a:r>
            <a:r>
              <a:rPr lang="fr-FR" sz="2000" dirty="0" err="1"/>
              <a:t>hearing</a:t>
            </a:r>
            <a:r>
              <a:rPr lang="fr-FR" sz="2000" dirty="0" smtClean="0"/>
              <a:t>; or</a:t>
            </a:r>
            <a:endParaRPr lang="fr-FR" sz="2000" dirty="0"/>
          </a:p>
          <a:p>
            <a:pPr marL="762000" lvl="2" indent="-361950" eaLnBrk="1" hangingPunct="1"/>
            <a:r>
              <a:rPr lang="fr-FR" sz="2000" dirty="0" err="1"/>
              <a:t>does</a:t>
            </a:r>
            <a:r>
              <a:rPr lang="fr-FR" sz="2000" dirty="0"/>
              <a:t> not </a:t>
            </a:r>
            <a:r>
              <a:rPr lang="fr-FR" sz="2000" dirty="0" err="1"/>
              <a:t>produce</a:t>
            </a:r>
            <a:r>
              <a:rPr lang="fr-FR" sz="2000" dirty="0"/>
              <a:t> </a:t>
            </a:r>
            <a:r>
              <a:rPr lang="fr-FR" sz="2000" dirty="0" err="1"/>
              <a:t>documentary</a:t>
            </a:r>
            <a:r>
              <a:rPr lang="fr-FR" sz="2000" dirty="0"/>
              <a:t> or </a:t>
            </a:r>
            <a:r>
              <a:rPr lang="fr-FR" sz="2000" dirty="0" err="1"/>
              <a:t>other</a:t>
            </a:r>
            <a:r>
              <a:rPr lang="fr-FR" sz="2000" dirty="0"/>
              <a:t> </a:t>
            </a:r>
            <a:r>
              <a:rPr lang="fr-FR" sz="2000" dirty="0" err="1"/>
              <a:t>evidence</a:t>
            </a:r>
            <a:r>
              <a:rPr lang="fr-FR" sz="2000" dirty="0"/>
              <a:t> </a:t>
            </a:r>
            <a:r>
              <a:rPr lang="fr-FR" sz="2000" dirty="0" err="1"/>
              <a:t>requested</a:t>
            </a:r>
            <a:r>
              <a:rPr lang="fr-FR" sz="2000" dirty="0"/>
              <a:t> by the tribunal;</a:t>
            </a:r>
          </a:p>
          <a:p>
            <a:pPr marL="361950" lvl="1" indent="-361950" eaLnBrk="1" hangingPunct="1"/>
            <a:r>
              <a:rPr lang="fr-FR" sz="2400" dirty="0" err="1" smtClean="0"/>
              <a:t>Unless</a:t>
            </a:r>
            <a:r>
              <a:rPr lang="fr-FR" sz="2400" dirty="0" smtClean="0"/>
              <a:t> </a:t>
            </a:r>
            <a:r>
              <a:rPr lang="fr-FR" sz="2400" dirty="0" err="1"/>
              <a:t>Respondent</a:t>
            </a:r>
            <a:r>
              <a:rPr lang="fr-FR" sz="2400" dirty="0"/>
              <a:t> shows </a:t>
            </a:r>
            <a:r>
              <a:rPr lang="fr-FR" sz="2400" dirty="0" err="1"/>
              <a:t>sufficient</a:t>
            </a:r>
            <a:r>
              <a:rPr lang="fr-FR" sz="2400" dirty="0"/>
              <a:t> cause (Art. 28</a:t>
            </a:r>
            <a:r>
              <a:rPr lang="fr-FR" sz="2400" dirty="0" smtClean="0"/>
              <a:t>).</a:t>
            </a:r>
            <a:endParaRPr lang="en-US" sz="2400" dirty="0"/>
          </a:p>
          <a:p>
            <a:pPr>
              <a:buNone/>
            </a:pPr>
            <a:endParaRPr lang="en-US" sz="2800" dirty="0" smtClean="0"/>
          </a:p>
          <a:p>
            <a:pPr>
              <a:buNone/>
            </a:pPr>
            <a:endParaRPr lang="fr-FR" sz="2800" dirty="0" smtClean="0"/>
          </a:p>
          <a:p>
            <a:pPr>
              <a:buNone/>
            </a:pPr>
            <a:endParaRPr lang="en-US" sz="2800" b="1"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229600" cy="4392488"/>
          </a:xfrm>
        </p:spPr>
        <p:txBody>
          <a:bodyPr/>
          <a:lstStyle/>
          <a:p>
            <a:pPr marL="0" lvl="1" indent="0" eaLnBrk="1" hangingPunct="1">
              <a:spcBef>
                <a:spcPts val="600"/>
              </a:spcBef>
              <a:spcAft>
                <a:spcPts val="1200"/>
              </a:spcAft>
              <a:buNone/>
            </a:pPr>
            <a:r>
              <a:rPr lang="de-CH" b="1" dirty="0"/>
              <a:t>Exchange </a:t>
            </a:r>
            <a:r>
              <a:rPr lang="de-CH" b="1" dirty="0" err="1"/>
              <a:t>of</a:t>
            </a:r>
            <a:r>
              <a:rPr lang="de-CH" b="1" dirty="0"/>
              <a:t> </a:t>
            </a:r>
            <a:r>
              <a:rPr lang="de-CH" b="1" dirty="0" err="1"/>
              <a:t>written</a:t>
            </a:r>
            <a:r>
              <a:rPr lang="de-CH" b="1" dirty="0"/>
              <a:t> </a:t>
            </a:r>
            <a:r>
              <a:rPr lang="de-CH" b="1" dirty="0" err="1" smtClean="0"/>
              <a:t>submissions</a:t>
            </a:r>
            <a:endParaRPr lang="en-US" b="1" dirty="0" smtClean="0"/>
          </a:p>
          <a:p>
            <a:pPr marL="361950" lvl="1" indent="-361950" eaLnBrk="1" hangingPunct="1"/>
            <a:r>
              <a:rPr lang="en-US" sz="2300" dirty="0" smtClean="0"/>
              <a:t>Statement </a:t>
            </a:r>
            <a:r>
              <a:rPr lang="en-US" sz="2300" dirty="0"/>
              <a:t>of </a:t>
            </a:r>
            <a:r>
              <a:rPr lang="en-US" sz="2300" dirty="0" smtClean="0"/>
              <a:t>Claim, with </a:t>
            </a:r>
            <a:r>
              <a:rPr lang="en-US" sz="2300" dirty="0"/>
              <a:t>all </a:t>
            </a:r>
            <a:r>
              <a:rPr lang="en-US" sz="2300" dirty="0" smtClean="0"/>
              <a:t>documents and </a:t>
            </a:r>
            <a:r>
              <a:rPr lang="en-US" sz="2300" dirty="0"/>
              <a:t>other evidence on which </a:t>
            </a:r>
            <a:r>
              <a:rPr lang="en-US" sz="2300" dirty="0" smtClean="0"/>
              <a:t>Claimant relies (</a:t>
            </a:r>
            <a:r>
              <a:rPr lang="en-US" sz="2300" dirty="0"/>
              <a:t>Art. 18</a:t>
            </a:r>
            <a:r>
              <a:rPr lang="en-US" sz="2300" dirty="0" smtClean="0"/>
              <a:t>).</a:t>
            </a:r>
            <a:endParaRPr lang="en-US" sz="2300" dirty="0"/>
          </a:p>
          <a:p>
            <a:pPr marL="361950" lvl="1" indent="-361950" eaLnBrk="1" hangingPunct="1"/>
            <a:r>
              <a:rPr lang="en-US" sz="2300" dirty="0" smtClean="0"/>
              <a:t>Statement </a:t>
            </a:r>
            <a:r>
              <a:rPr lang="en-US" sz="2300" dirty="0"/>
              <a:t>of </a:t>
            </a:r>
            <a:r>
              <a:rPr lang="en-US" sz="2300" dirty="0" err="1" smtClean="0"/>
              <a:t>Defence</a:t>
            </a:r>
            <a:r>
              <a:rPr lang="en-US" sz="2300" dirty="0" smtClean="0"/>
              <a:t>, </a:t>
            </a:r>
            <a:r>
              <a:rPr lang="en-US" sz="2300" dirty="0"/>
              <a:t>with all documents and other evidence on which </a:t>
            </a:r>
            <a:r>
              <a:rPr lang="en-US" sz="2300" dirty="0" smtClean="0"/>
              <a:t>Respondent relies </a:t>
            </a:r>
            <a:r>
              <a:rPr lang="en-US" sz="2300" dirty="0"/>
              <a:t>(Art. </a:t>
            </a:r>
            <a:r>
              <a:rPr lang="en-US" sz="2300" dirty="0" smtClean="0"/>
              <a:t>19).</a:t>
            </a:r>
          </a:p>
          <a:p>
            <a:pPr marL="361950" lvl="1" indent="-361950" eaLnBrk="1" hangingPunct="1"/>
            <a:r>
              <a:rPr lang="en-US" sz="2300" dirty="0" smtClean="0"/>
              <a:t>During the arbitral proceedings, amendments or supplements of the claims or </a:t>
            </a:r>
            <a:r>
              <a:rPr lang="en-US" sz="2300" dirty="0" err="1" smtClean="0"/>
              <a:t>defences</a:t>
            </a:r>
            <a:r>
              <a:rPr lang="en-US" sz="2300" dirty="0" smtClean="0"/>
              <a:t> are allowed, unless they fall outside the scope of the arbitration agreement </a:t>
            </a:r>
            <a:br>
              <a:rPr lang="en-US" sz="2300" dirty="0" smtClean="0"/>
            </a:br>
            <a:r>
              <a:rPr lang="en-US" sz="2300" dirty="0" smtClean="0"/>
              <a:t>(Art. 20).</a:t>
            </a:r>
          </a:p>
          <a:p>
            <a:pPr marL="361950" lvl="1" indent="-361950" eaLnBrk="1" hangingPunct="1"/>
            <a:r>
              <a:rPr lang="en-US" sz="2300" dirty="0" smtClean="0"/>
              <a:t>Arbitral tribunal decides upon further written statements (Art. 22).</a:t>
            </a:r>
            <a:endParaRPr lang="en-US" sz="2300" dirty="0"/>
          </a:p>
          <a:p>
            <a:pPr marL="361950" lvl="1" indent="-361950" eaLnBrk="1" hangingPunct="1"/>
            <a:endParaRPr lang="en-US" sz="2400" dirty="0" smtClean="0"/>
          </a:p>
          <a:p>
            <a:pPr marL="0" lvl="1" indent="0" eaLnBrk="1" hangingPunct="1">
              <a:buNone/>
            </a:pPr>
            <a:endParaRPr lang="en-US" sz="2400" dirty="0"/>
          </a:p>
        </p:txBody>
      </p:sp>
    </p:spTree>
    <p:extLst>
      <p:ext uri="{BB962C8B-B14F-4D97-AF65-F5344CB8AC3E}">
        <p14:creationId xmlns:p14="http://schemas.microsoft.com/office/powerpoint/2010/main" val="282609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229600" cy="4392488"/>
          </a:xfrm>
        </p:spPr>
        <p:txBody>
          <a:bodyPr/>
          <a:lstStyle/>
          <a:p>
            <a:pPr marL="0" lvl="1" indent="0" eaLnBrk="1" hangingPunct="1">
              <a:spcBef>
                <a:spcPts val="600"/>
              </a:spcBef>
              <a:spcAft>
                <a:spcPts val="1200"/>
              </a:spcAft>
              <a:buNone/>
            </a:pPr>
            <a:r>
              <a:rPr lang="de-CH" b="1" dirty="0" err="1" smtClean="0"/>
              <a:t>Objections</a:t>
            </a:r>
            <a:r>
              <a:rPr lang="de-CH" b="1" dirty="0" smtClean="0"/>
              <a:t> </a:t>
            </a:r>
            <a:r>
              <a:rPr lang="de-CH" b="1" dirty="0" err="1" smtClean="0"/>
              <a:t>to</a:t>
            </a:r>
            <a:r>
              <a:rPr lang="de-CH" b="1" dirty="0" smtClean="0"/>
              <a:t> </a:t>
            </a:r>
            <a:r>
              <a:rPr lang="de-CH" b="1" dirty="0" err="1" smtClean="0"/>
              <a:t>jurisdiction</a:t>
            </a:r>
            <a:endParaRPr lang="en-US" b="1" dirty="0" smtClean="0"/>
          </a:p>
          <a:p>
            <a:pPr marL="361950" lvl="1" indent="-361950" eaLnBrk="1" hangingPunct="1"/>
            <a:r>
              <a:rPr lang="en-US" sz="2200" dirty="0"/>
              <a:t>The arbitral tribunal has </a:t>
            </a:r>
            <a:r>
              <a:rPr lang="en-US" sz="2200" dirty="0" err="1" smtClean="0"/>
              <a:t>Kompetenz-Kompetenz</a:t>
            </a:r>
            <a:r>
              <a:rPr lang="en-US" sz="2200" dirty="0" smtClean="0"/>
              <a:t>  (Art. 21(1)).</a:t>
            </a:r>
          </a:p>
          <a:p>
            <a:pPr marL="361950" lvl="1" indent="-361950" eaLnBrk="1" hangingPunct="1"/>
            <a:r>
              <a:rPr lang="en-US" sz="2200" dirty="0" err="1" smtClean="0"/>
              <a:t>Separability</a:t>
            </a:r>
            <a:r>
              <a:rPr lang="en-US" sz="2200" dirty="0" smtClean="0"/>
              <a:t> of the arbitration agreement (Art. 21(2)).</a:t>
            </a:r>
          </a:p>
          <a:p>
            <a:pPr marL="361950" lvl="1" indent="-361950" eaLnBrk="1" hangingPunct="1"/>
            <a:r>
              <a:rPr lang="en-US" sz="2200" dirty="0"/>
              <a:t>A</a:t>
            </a:r>
            <a:r>
              <a:rPr lang="en-US" sz="2200" dirty="0" smtClean="0"/>
              <a:t>ny </a:t>
            </a:r>
            <a:r>
              <a:rPr lang="en-US" sz="2200" dirty="0"/>
              <a:t>objection </a:t>
            </a:r>
            <a:r>
              <a:rPr lang="en-US" sz="2200" dirty="0" smtClean="0"/>
              <a:t>as to jurisdiction must be raised </a:t>
            </a:r>
            <a:r>
              <a:rPr lang="en-US" sz="2200" dirty="0"/>
              <a:t>in the Answer to the Notice of </a:t>
            </a:r>
            <a:r>
              <a:rPr lang="en-US" sz="2200" dirty="0" smtClean="0"/>
              <a:t>Arbitration or, at the latest, in the statement </a:t>
            </a:r>
            <a:r>
              <a:rPr lang="en-US" sz="2200" dirty="0"/>
              <a:t>of </a:t>
            </a:r>
            <a:r>
              <a:rPr lang="en-US" sz="2200" dirty="0" err="1" smtClean="0"/>
              <a:t>defence</a:t>
            </a:r>
            <a:r>
              <a:rPr lang="en-US" sz="2200" dirty="0" smtClean="0"/>
              <a:t> (to the counterclaim; Art. 21(3)).</a:t>
            </a:r>
          </a:p>
          <a:p>
            <a:pPr marL="361950" lvl="1" indent="-361950" eaLnBrk="1" hangingPunct="1"/>
            <a:r>
              <a:rPr lang="en-US" sz="2200" dirty="0" smtClean="0"/>
              <a:t>Explicit jurisdiction of the arbitral tribunal to </a:t>
            </a:r>
            <a:r>
              <a:rPr lang="en-US" sz="2200" dirty="0"/>
              <a:t>hear a set-off </a:t>
            </a:r>
            <a:r>
              <a:rPr lang="en-US" sz="2200" dirty="0" err="1"/>
              <a:t>defence</a:t>
            </a:r>
            <a:r>
              <a:rPr lang="en-US" sz="2200" dirty="0"/>
              <a:t> even </a:t>
            </a:r>
            <a:r>
              <a:rPr lang="en-US" sz="2200" dirty="0" smtClean="0"/>
              <a:t>if the relationship </a:t>
            </a:r>
            <a:r>
              <a:rPr lang="en-US" sz="2200" dirty="0"/>
              <a:t>out of which the </a:t>
            </a:r>
            <a:r>
              <a:rPr lang="en-US" sz="2200" dirty="0" err="1"/>
              <a:t>defence</a:t>
            </a:r>
            <a:r>
              <a:rPr lang="en-US" sz="2200" dirty="0"/>
              <a:t> </a:t>
            </a:r>
            <a:r>
              <a:rPr lang="en-US" sz="2200" dirty="0" smtClean="0"/>
              <a:t>arises is not covered by the arbitration agreement or is covered by another arbitration agreement </a:t>
            </a:r>
            <a:r>
              <a:rPr lang="en-US" sz="2200" dirty="0"/>
              <a:t>or forum-selection </a:t>
            </a:r>
            <a:r>
              <a:rPr lang="en-US" sz="2200" dirty="0" smtClean="0"/>
              <a:t>clause</a:t>
            </a:r>
            <a:r>
              <a:rPr lang="en-US" sz="2200" dirty="0"/>
              <a:t> </a:t>
            </a:r>
            <a:r>
              <a:rPr lang="en-US" sz="2200" dirty="0" smtClean="0"/>
              <a:t>(Art. 21(5)).</a:t>
            </a:r>
            <a:endParaRPr lang="en-US" sz="2200" dirty="0"/>
          </a:p>
          <a:p>
            <a:pPr marL="361950" lvl="1" indent="-361950" eaLnBrk="1" hangingPunct="1"/>
            <a:endParaRPr lang="en-US" sz="2400" dirty="0" smtClean="0"/>
          </a:p>
          <a:p>
            <a:pPr marL="0" lvl="1" indent="0" eaLnBrk="1" hangingPunct="1">
              <a:buNone/>
            </a:pPr>
            <a:endParaRPr lang="en-US" sz="2400" dirty="0"/>
          </a:p>
        </p:txBody>
      </p:sp>
    </p:spTree>
    <p:extLst>
      <p:ext uri="{BB962C8B-B14F-4D97-AF65-F5344CB8AC3E}">
        <p14:creationId xmlns:p14="http://schemas.microsoft.com/office/powerpoint/2010/main" val="2978612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229600" cy="4392488"/>
          </a:xfrm>
        </p:spPr>
        <p:txBody>
          <a:bodyPr/>
          <a:lstStyle/>
          <a:p>
            <a:pPr marL="0" lvl="1" indent="0" eaLnBrk="1" hangingPunct="1">
              <a:spcBef>
                <a:spcPts val="600"/>
              </a:spcBef>
              <a:spcAft>
                <a:spcPts val="1200"/>
              </a:spcAft>
              <a:buNone/>
            </a:pPr>
            <a:r>
              <a:rPr lang="en-US" b="1" dirty="0" smtClean="0"/>
              <a:t>Administration of evidence</a:t>
            </a:r>
          </a:p>
          <a:p>
            <a:pPr marL="361950" lvl="1" indent="-361950" eaLnBrk="1" hangingPunct="1"/>
            <a:r>
              <a:rPr lang="en-US" sz="2200" dirty="0" smtClean="0"/>
              <a:t>The </a:t>
            </a:r>
            <a:r>
              <a:rPr lang="en-US" sz="2200" dirty="0"/>
              <a:t>arbitral tribunal </a:t>
            </a:r>
            <a:r>
              <a:rPr lang="en-US" sz="2200" dirty="0" smtClean="0"/>
              <a:t>determines  </a:t>
            </a:r>
            <a:r>
              <a:rPr lang="en-US" sz="2200" dirty="0"/>
              <a:t>the admissibility, </a:t>
            </a:r>
            <a:r>
              <a:rPr lang="en-US" sz="2200" dirty="0" smtClean="0"/>
              <a:t>relevance</a:t>
            </a:r>
            <a:r>
              <a:rPr lang="en-US" sz="2200" dirty="0"/>
              <a:t>, </a:t>
            </a:r>
            <a:r>
              <a:rPr lang="en-US" sz="2200" dirty="0" smtClean="0"/>
              <a:t>materiality, and </a:t>
            </a:r>
            <a:r>
              <a:rPr lang="en-US" sz="2200" dirty="0"/>
              <a:t>weight of the </a:t>
            </a:r>
            <a:r>
              <a:rPr lang="en-US" sz="2200" dirty="0" smtClean="0"/>
              <a:t>evidence (Art. 24(2)).</a:t>
            </a:r>
            <a:endParaRPr lang="en-US" sz="2200" dirty="0"/>
          </a:p>
          <a:p>
            <a:pPr marL="361950" lvl="1" indent="-361950" eaLnBrk="1" hangingPunct="1"/>
            <a:r>
              <a:rPr lang="en-US" sz="2200" dirty="0" smtClean="0"/>
              <a:t>The arbitral tribunal may require the production of documents (Art. 24(3)).</a:t>
            </a:r>
          </a:p>
          <a:p>
            <a:pPr marL="361950" lvl="1" indent="-361950" eaLnBrk="1" hangingPunct="1"/>
            <a:r>
              <a:rPr lang="en-US" sz="2200" dirty="0"/>
              <a:t>Any person may be a witness or an expert witness in the </a:t>
            </a:r>
            <a:r>
              <a:rPr lang="en-US" sz="2200" dirty="0" smtClean="0"/>
              <a:t>arbitration (Art. 25(2)).</a:t>
            </a:r>
          </a:p>
          <a:p>
            <a:pPr marL="361950" lvl="1" indent="-361950" eaLnBrk="1" hangingPunct="1"/>
            <a:r>
              <a:rPr lang="en-US" sz="2200" dirty="0" smtClean="0"/>
              <a:t>Interviewing witnesses is not improper (Art. 25(2)).</a:t>
            </a:r>
          </a:p>
          <a:p>
            <a:pPr marL="361950" lvl="1" indent="-361950" eaLnBrk="1" hangingPunct="1"/>
            <a:r>
              <a:rPr lang="en-US" sz="2200" dirty="0" smtClean="0"/>
              <a:t>Written witness statement are allowed (Art. 25(3)).</a:t>
            </a:r>
          </a:p>
          <a:p>
            <a:pPr marL="361950" lvl="1" indent="-361950" eaLnBrk="1" hangingPunct="1"/>
            <a:r>
              <a:rPr lang="en-US" sz="2200" dirty="0" smtClean="0"/>
              <a:t>The arbitral tribunal may appoint independent experts </a:t>
            </a:r>
            <a:br>
              <a:rPr lang="en-US" sz="2200" dirty="0" smtClean="0"/>
            </a:br>
            <a:r>
              <a:rPr lang="en-US" sz="2200" dirty="0" smtClean="0"/>
              <a:t>(Art. 27).</a:t>
            </a:r>
          </a:p>
          <a:p>
            <a:pPr marL="0" lvl="1" indent="0" eaLnBrk="1" hangingPunct="1">
              <a:buNone/>
            </a:pPr>
            <a:endParaRPr lang="en-US" sz="2200" dirty="0"/>
          </a:p>
        </p:txBody>
      </p:sp>
    </p:spTree>
    <p:extLst>
      <p:ext uri="{BB962C8B-B14F-4D97-AF65-F5344CB8AC3E}">
        <p14:creationId xmlns:p14="http://schemas.microsoft.com/office/powerpoint/2010/main" val="2775819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229600" cy="4392488"/>
          </a:xfrm>
        </p:spPr>
        <p:txBody>
          <a:bodyPr/>
          <a:lstStyle/>
          <a:p>
            <a:pPr marL="0" lvl="1" indent="0" eaLnBrk="1" hangingPunct="1">
              <a:spcBef>
                <a:spcPts val="600"/>
              </a:spcBef>
              <a:spcAft>
                <a:spcPts val="1200"/>
              </a:spcAft>
              <a:buNone/>
            </a:pPr>
            <a:r>
              <a:rPr lang="en-US" b="1" dirty="0"/>
              <a:t>Main </a:t>
            </a:r>
            <a:r>
              <a:rPr lang="en-US" b="1" dirty="0" smtClean="0"/>
              <a:t>hearing and closure of proceedings</a:t>
            </a:r>
          </a:p>
          <a:p>
            <a:pPr marL="361950" lvl="1" indent="-361950" eaLnBrk="1" hangingPunct="1"/>
            <a:r>
              <a:rPr lang="en-US" sz="2400" dirty="0" smtClean="0"/>
              <a:t>Examination of witnesses (Art. 25(4)).</a:t>
            </a:r>
          </a:p>
          <a:p>
            <a:pPr marL="361950" lvl="1" indent="-361950" eaLnBrk="1" hangingPunct="1"/>
            <a:r>
              <a:rPr lang="en-US" sz="2400" dirty="0" smtClean="0"/>
              <a:t>Pleadings/post hearing briefs.</a:t>
            </a:r>
          </a:p>
          <a:p>
            <a:pPr marL="361950" lvl="1" indent="-361950" eaLnBrk="1" hangingPunct="1"/>
            <a:r>
              <a:rPr lang="en-US" sz="2400" dirty="0"/>
              <a:t>Closure of proceedings when the arbitral tribunal </a:t>
            </a:r>
            <a:r>
              <a:rPr lang="en-US" sz="2400" dirty="0" smtClean="0"/>
              <a:t>is </a:t>
            </a:r>
            <a:r>
              <a:rPr lang="en-US" sz="2400" dirty="0"/>
              <a:t>satisfied that </a:t>
            </a:r>
            <a:r>
              <a:rPr lang="en-US" sz="2400" dirty="0" smtClean="0"/>
              <a:t>the parties </a:t>
            </a:r>
            <a:r>
              <a:rPr lang="en-US" sz="2400" dirty="0"/>
              <a:t>have had a </a:t>
            </a:r>
            <a:r>
              <a:rPr lang="en-US" sz="2400" dirty="0" smtClean="0"/>
              <a:t>reasonable </a:t>
            </a:r>
            <a:r>
              <a:rPr lang="en-US" sz="2400" dirty="0"/>
              <a:t>opportunity to present their respective </a:t>
            </a:r>
            <a:r>
              <a:rPr lang="en-US" sz="2400" dirty="0" smtClean="0"/>
              <a:t>cases, also with regard to certain matters (Art. 29(1)).</a:t>
            </a:r>
          </a:p>
          <a:p>
            <a:pPr marL="361950" lvl="1" indent="-361950" eaLnBrk="1" hangingPunct="1"/>
            <a:r>
              <a:rPr lang="en-US" sz="2400" dirty="0" smtClean="0"/>
              <a:t>Reopening in exceptional circumstances on arbitral tribunal's own motion or upon request from a party, also only with regard to certain matters (Art. 29(2)).</a:t>
            </a:r>
          </a:p>
          <a:p>
            <a:pPr marL="0" lvl="1" indent="0" eaLnBrk="1" hangingPunct="1">
              <a:buNone/>
            </a:pPr>
            <a:endParaRPr lang="en-US" sz="2400" dirty="0"/>
          </a:p>
        </p:txBody>
      </p:sp>
    </p:spTree>
    <p:extLst>
      <p:ext uri="{BB962C8B-B14F-4D97-AF65-F5344CB8AC3E}">
        <p14:creationId xmlns:p14="http://schemas.microsoft.com/office/powerpoint/2010/main" val="2775819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229600" cy="4392488"/>
          </a:xfrm>
        </p:spPr>
        <p:txBody>
          <a:bodyPr/>
          <a:lstStyle/>
          <a:p>
            <a:pPr marL="0" lvl="1" indent="0" eaLnBrk="1" hangingPunct="1">
              <a:spcBef>
                <a:spcPts val="600"/>
              </a:spcBef>
              <a:spcAft>
                <a:spcPts val="1200"/>
              </a:spcAft>
              <a:buNone/>
            </a:pPr>
            <a:r>
              <a:rPr lang="en-US" b="1" dirty="0"/>
              <a:t>The phases of arbitral proceedings under the Swiss Rules </a:t>
            </a:r>
            <a:r>
              <a:rPr lang="en-US" b="1" dirty="0" smtClean="0"/>
              <a:t>2012</a:t>
            </a:r>
            <a:endParaRPr lang="de-CH" b="1" dirty="0" smtClean="0"/>
          </a:p>
        </p:txBody>
      </p:sp>
      <p:sp>
        <p:nvSpPr>
          <p:cNvPr id="3" name="Eingekerbter Richtungspfeil 2"/>
          <p:cNvSpPr/>
          <p:nvPr/>
        </p:nvSpPr>
        <p:spPr>
          <a:xfrm>
            <a:off x="699443" y="2924944"/>
            <a:ext cx="2607222" cy="3528392"/>
          </a:xfrm>
          <a:prstGeom prst="chevron">
            <a:avLst/>
          </a:prstGeom>
          <a:solidFill>
            <a:srgbClr val="FFCD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4" name="Eingekerbter Richtungspfeil 3"/>
          <p:cNvSpPr/>
          <p:nvPr/>
        </p:nvSpPr>
        <p:spPr>
          <a:xfrm>
            <a:off x="2007483" y="2924944"/>
            <a:ext cx="2607222" cy="3528392"/>
          </a:xfrm>
          <a:prstGeom prst="chevron">
            <a:avLst/>
          </a:prstGeom>
          <a:solidFill>
            <a:srgbClr val="FFA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5" name="Eingekerbter Richtungspfeil 4"/>
          <p:cNvSpPr/>
          <p:nvPr/>
        </p:nvSpPr>
        <p:spPr>
          <a:xfrm>
            <a:off x="3324090" y="2924944"/>
            <a:ext cx="2607222" cy="3528392"/>
          </a:xfrm>
          <a:prstGeom prst="chevron">
            <a:avLst/>
          </a:prstGeom>
          <a:solidFill>
            <a:srgbClr val="FF8B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6" name="Eingekerbter Richtungspfeil 5"/>
          <p:cNvSpPr/>
          <p:nvPr/>
        </p:nvSpPr>
        <p:spPr>
          <a:xfrm>
            <a:off x="4637831" y="2924944"/>
            <a:ext cx="2607222" cy="3528392"/>
          </a:xfrm>
          <a:prstGeom prst="chevron">
            <a:avLst/>
          </a:prstGeom>
          <a:solidFill>
            <a:srgbClr val="FF53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7" name="Eingekerbter Richtungspfeil 6"/>
          <p:cNvSpPr/>
          <p:nvPr/>
        </p:nvSpPr>
        <p:spPr>
          <a:xfrm>
            <a:off x="5941443" y="2924944"/>
            <a:ext cx="2607222" cy="3528392"/>
          </a:xfrm>
          <a:prstGeom prst="chevron">
            <a:avLst/>
          </a:prstGeom>
          <a:solidFill>
            <a:srgbClr val="F03E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8" name="Textfeld 7"/>
          <p:cNvSpPr txBox="1"/>
          <p:nvPr/>
        </p:nvSpPr>
        <p:spPr>
          <a:xfrm rot="3306725">
            <a:off x="1145639" y="3664984"/>
            <a:ext cx="2201957" cy="830997"/>
          </a:xfrm>
          <a:prstGeom prst="rect">
            <a:avLst/>
          </a:prstGeom>
          <a:noFill/>
        </p:spPr>
        <p:txBody>
          <a:bodyPr wrap="square" rtlCol="0">
            <a:spAutoFit/>
          </a:bodyPr>
          <a:lstStyle/>
          <a:p>
            <a:r>
              <a:rPr lang="de-CH" sz="2400" b="1" dirty="0" smtClean="0"/>
              <a:t>Initiation </a:t>
            </a:r>
            <a:r>
              <a:rPr lang="de-CH" sz="2400" b="1" dirty="0" err="1" smtClean="0"/>
              <a:t>of</a:t>
            </a:r>
            <a:r>
              <a:rPr lang="de-CH" sz="2400" b="1" dirty="0" smtClean="0"/>
              <a:t> </a:t>
            </a:r>
            <a:r>
              <a:rPr lang="de-CH" sz="2400" b="1" dirty="0" err="1" smtClean="0"/>
              <a:t>proceedings</a:t>
            </a:r>
            <a:endParaRPr lang="de-CH" sz="2400" b="1" dirty="0"/>
          </a:p>
        </p:txBody>
      </p:sp>
      <p:sp>
        <p:nvSpPr>
          <p:cNvPr id="9" name="Textfeld 8"/>
          <p:cNvSpPr txBox="1"/>
          <p:nvPr/>
        </p:nvSpPr>
        <p:spPr>
          <a:xfrm rot="3306725">
            <a:off x="2471151" y="3615905"/>
            <a:ext cx="2082291" cy="830997"/>
          </a:xfrm>
          <a:prstGeom prst="rect">
            <a:avLst/>
          </a:prstGeom>
          <a:noFill/>
        </p:spPr>
        <p:txBody>
          <a:bodyPr wrap="square" rtlCol="0">
            <a:spAutoFit/>
          </a:bodyPr>
          <a:lstStyle/>
          <a:p>
            <a:r>
              <a:rPr lang="de-CH" sz="2400" b="1" dirty="0" err="1" smtClean="0"/>
              <a:t>Constitution</a:t>
            </a:r>
            <a:r>
              <a:rPr lang="de-CH" sz="2400" b="1" dirty="0" smtClean="0"/>
              <a:t> </a:t>
            </a:r>
            <a:r>
              <a:rPr lang="de-CH" sz="2400" b="1" dirty="0" err="1" smtClean="0"/>
              <a:t>of</a:t>
            </a:r>
            <a:r>
              <a:rPr lang="de-CH" sz="2400" b="1" dirty="0" smtClean="0"/>
              <a:t> </a:t>
            </a:r>
            <a:r>
              <a:rPr lang="de-CH" sz="2400" b="1" dirty="0" err="1" smtClean="0"/>
              <a:t>tribunal</a:t>
            </a:r>
            <a:endParaRPr lang="de-CH" sz="2400" b="1" dirty="0"/>
          </a:p>
        </p:txBody>
      </p:sp>
      <p:sp>
        <p:nvSpPr>
          <p:cNvPr id="10" name="Textfeld 9"/>
          <p:cNvSpPr txBox="1"/>
          <p:nvPr/>
        </p:nvSpPr>
        <p:spPr>
          <a:xfrm rot="3306725">
            <a:off x="3801339" y="3556348"/>
            <a:ext cx="1937081" cy="830997"/>
          </a:xfrm>
          <a:prstGeom prst="rect">
            <a:avLst/>
          </a:prstGeom>
          <a:noFill/>
        </p:spPr>
        <p:txBody>
          <a:bodyPr wrap="square" rtlCol="0">
            <a:spAutoFit/>
          </a:bodyPr>
          <a:lstStyle/>
          <a:p>
            <a:r>
              <a:rPr lang="de-CH" sz="2400" b="1" dirty="0" smtClean="0"/>
              <a:t>Exchange </a:t>
            </a:r>
            <a:r>
              <a:rPr lang="de-CH" sz="2400" b="1" dirty="0" err="1" smtClean="0"/>
              <a:t>of</a:t>
            </a:r>
            <a:r>
              <a:rPr lang="de-CH" sz="2400" b="1" dirty="0" smtClean="0"/>
              <a:t> </a:t>
            </a:r>
            <a:r>
              <a:rPr lang="de-CH" sz="2400" b="1" dirty="0" err="1" smtClean="0"/>
              <a:t>briefs</a:t>
            </a:r>
            <a:endParaRPr lang="de-CH" sz="2400" b="1" dirty="0"/>
          </a:p>
        </p:txBody>
      </p:sp>
      <p:sp>
        <p:nvSpPr>
          <p:cNvPr id="11" name="Textfeld 10"/>
          <p:cNvSpPr txBox="1"/>
          <p:nvPr/>
        </p:nvSpPr>
        <p:spPr>
          <a:xfrm rot="3306725">
            <a:off x="5136114" y="3615904"/>
            <a:ext cx="1937081" cy="830997"/>
          </a:xfrm>
          <a:prstGeom prst="rect">
            <a:avLst/>
          </a:prstGeom>
          <a:noFill/>
        </p:spPr>
        <p:txBody>
          <a:bodyPr wrap="square" rtlCol="0">
            <a:spAutoFit/>
          </a:bodyPr>
          <a:lstStyle/>
          <a:p>
            <a:r>
              <a:rPr lang="de-CH" sz="2400" b="1" dirty="0" err="1" smtClean="0"/>
              <a:t>Evidence</a:t>
            </a:r>
            <a:r>
              <a:rPr lang="de-CH" sz="2400" b="1" dirty="0" smtClean="0"/>
              <a:t> </a:t>
            </a:r>
            <a:r>
              <a:rPr lang="de-CH" sz="2400" b="1" dirty="0" err="1" smtClean="0"/>
              <a:t>and</a:t>
            </a:r>
            <a:r>
              <a:rPr lang="de-CH" sz="2400" b="1" dirty="0" smtClean="0"/>
              <a:t> </a:t>
            </a:r>
            <a:r>
              <a:rPr lang="de-CH" sz="2400" b="1" dirty="0" err="1" smtClean="0"/>
              <a:t>hearing</a:t>
            </a:r>
            <a:endParaRPr lang="de-CH" sz="2400" b="1" dirty="0"/>
          </a:p>
        </p:txBody>
      </p:sp>
      <p:sp>
        <p:nvSpPr>
          <p:cNvPr id="12" name="Textfeld 11"/>
          <p:cNvSpPr txBox="1"/>
          <p:nvPr/>
        </p:nvSpPr>
        <p:spPr>
          <a:xfrm rot="3306725">
            <a:off x="6477174" y="3800571"/>
            <a:ext cx="1937081" cy="461665"/>
          </a:xfrm>
          <a:prstGeom prst="rect">
            <a:avLst/>
          </a:prstGeom>
          <a:noFill/>
        </p:spPr>
        <p:txBody>
          <a:bodyPr wrap="square" rtlCol="0">
            <a:spAutoFit/>
          </a:bodyPr>
          <a:lstStyle/>
          <a:p>
            <a:r>
              <a:rPr lang="de-CH" sz="2400" b="1" dirty="0" smtClean="0"/>
              <a:t>Award</a:t>
            </a:r>
            <a:endParaRPr lang="de-CH" sz="2400" b="1" dirty="0"/>
          </a:p>
        </p:txBody>
      </p:sp>
    </p:spTree>
    <p:extLst>
      <p:ext uri="{BB962C8B-B14F-4D97-AF65-F5344CB8AC3E}">
        <p14:creationId xmlns:p14="http://schemas.microsoft.com/office/powerpoint/2010/main" val="116161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544" y="1641191"/>
            <a:ext cx="8525944" cy="4525963"/>
          </a:xfrm>
        </p:spPr>
        <p:txBody>
          <a:bodyPr/>
          <a:lstStyle/>
          <a:p>
            <a:pPr marL="0" lvl="1" indent="0" eaLnBrk="1" hangingPunct="1">
              <a:spcBef>
                <a:spcPts val="600"/>
              </a:spcBef>
              <a:spcAft>
                <a:spcPts val="1200"/>
              </a:spcAft>
              <a:buNone/>
            </a:pPr>
            <a:r>
              <a:rPr lang="sr-Latn-RS" b="1" dirty="0"/>
              <a:t>Security for Costs</a:t>
            </a:r>
            <a:r>
              <a:rPr lang="fr-FR" b="1" dirty="0"/>
              <a:t> (1)</a:t>
            </a:r>
            <a:endParaRPr lang="sr-Latn-RS" b="1" dirty="0"/>
          </a:p>
          <a:p>
            <a:pPr marL="361950" lvl="1" indent="-361950" eaLnBrk="1" hangingPunct="1">
              <a:buFont typeface="Arial" pitchFamily="34" charset="0"/>
              <a:buChar char="–"/>
            </a:pPr>
            <a:r>
              <a:rPr lang="de-CH" sz="2400" dirty="0"/>
              <a:t>W</a:t>
            </a:r>
            <a:r>
              <a:rPr lang="sr-Latn-RS" sz="2400" dirty="0"/>
              <a:t>ho can claim? </a:t>
            </a:r>
          </a:p>
          <a:p>
            <a:pPr marL="762000" lvl="2" indent="-361950" eaLnBrk="1" hangingPunct="1"/>
            <a:r>
              <a:rPr lang="sr-Latn-RS" sz="2000" dirty="0" smtClean="0"/>
              <a:t>Respondent</a:t>
            </a:r>
            <a:r>
              <a:rPr lang="de-CH" sz="2000" dirty="0" smtClean="0"/>
              <a:t>.</a:t>
            </a:r>
            <a:endParaRPr lang="sr-Latn-RS" sz="2000" dirty="0"/>
          </a:p>
          <a:p>
            <a:pPr marL="762000" lvl="2" indent="-361950" eaLnBrk="1" hangingPunct="1"/>
            <a:r>
              <a:rPr lang="sr-Latn-RS" sz="2000" dirty="0"/>
              <a:t>Claimant defending against a counterclaim (exceptionally</a:t>
            </a:r>
            <a:r>
              <a:rPr lang="fr-FR" sz="2000" dirty="0" smtClean="0"/>
              <a:t>).</a:t>
            </a:r>
            <a:endParaRPr lang="sr-Latn-RS" sz="2000" dirty="0"/>
          </a:p>
          <a:p>
            <a:pPr marL="361950" lvl="1" indent="-361950" eaLnBrk="1" hangingPunct="1">
              <a:buFont typeface="Arial" pitchFamily="34" charset="0"/>
              <a:buChar char="–"/>
            </a:pPr>
            <a:r>
              <a:rPr lang="de-CH" sz="2400" dirty="0"/>
              <a:t>W</a:t>
            </a:r>
            <a:r>
              <a:rPr lang="sr-Latn-RS" sz="2400" dirty="0"/>
              <a:t>hat kind of costs </a:t>
            </a:r>
            <a:r>
              <a:rPr lang="fr-FR" sz="2400" dirty="0" err="1"/>
              <a:t>can</a:t>
            </a:r>
            <a:r>
              <a:rPr lang="fr-FR" sz="2400" dirty="0"/>
              <a:t> </a:t>
            </a:r>
            <a:r>
              <a:rPr lang="fr-FR" sz="2400" dirty="0" err="1"/>
              <a:t>be</a:t>
            </a:r>
            <a:r>
              <a:rPr lang="sr-Latn-RS" sz="2400" dirty="0"/>
              <a:t> secured?</a:t>
            </a:r>
          </a:p>
          <a:p>
            <a:pPr marL="762000" lvl="2" indent="-361950" eaLnBrk="1" hangingPunct="1"/>
            <a:r>
              <a:rPr lang="de-CH" sz="2000" dirty="0" smtClean="0"/>
              <a:t>C</a:t>
            </a:r>
            <a:r>
              <a:rPr lang="sr-Latn-RS" sz="2000" dirty="0" smtClean="0"/>
              <a:t>osts </a:t>
            </a:r>
            <a:r>
              <a:rPr lang="sr-Latn-RS" sz="2000" dirty="0"/>
              <a:t>of arbitration as defined  in Art. </a:t>
            </a:r>
            <a:r>
              <a:rPr lang="fr-FR" sz="2000" dirty="0"/>
              <a:t>38</a:t>
            </a:r>
            <a:r>
              <a:rPr lang="sr-Latn-RS" sz="2000" dirty="0"/>
              <a:t> </a:t>
            </a:r>
            <a:r>
              <a:rPr lang="en-US" sz="2000" dirty="0"/>
              <a:t>in particular, </a:t>
            </a:r>
            <a:r>
              <a:rPr lang="en-US" sz="2000" dirty="0" smtClean="0"/>
              <a:t>future attorney’s </a:t>
            </a:r>
            <a:r>
              <a:rPr lang="en-US" sz="2000" dirty="0"/>
              <a:t>fees, deposits for arbitrators fees and registration fee etc.</a:t>
            </a:r>
          </a:p>
          <a:p>
            <a:pPr marL="762000" lvl="2" indent="-361950" eaLnBrk="1" hangingPunct="1"/>
            <a:r>
              <a:rPr lang="fr-FR" sz="2000" dirty="0" err="1" smtClean="0"/>
              <a:t>Specification</a:t>
            </a:r>
            <a:r>
              <a:rPr lang="fr-FR" sz="2000" dirty="0" smtClean="0"/>
              <a:t> </a:t>
            </a:r>
            <a:r>
              <a:rPr lang="fr-FR" sz="2000" dirty="0" err="1"/>
              <a:t>is</a:t>
            </a:r>
            <a:r>
              <a:rPr lang="fr-FR" sz="2000" dirty="0"/>
              <a:t> </a:t>
            </a:r>
            <a:r>
              <a:rPr lang="fr-FR" sz="2000" dirty="0" err="1" smtClean="0"/>
              <a:t>required</a:t>
            </a:r>
            <a:r>
              <a:rPr lang="fr-FR" sz="2000" dirty="0" smtClean="0"/>
              <a:t>.</a:t>
            </a:r>
            <a:endParaRPr lang="fr-FR" sz="2000" dirty="0"/>
          </a:p>
          <a:p>
            <a:pPr marL="361950" lvl="1" indent="-361950" eaLnBrk="1" hangingPunct="1">
              <a:buFont typeface="Arial" pitchFamily="34" charset="0"/>
              <a:buChar char="–"/>
            </a:pPr>
            <a:r>
              <a:rPr lang="fr-FR" sz="2400" dirty="0"/>
              <a:t>On </a:t>
            </a:r>
            <a:r>
              <a:rPr lang="fr-FR" sz="2400" dirty="0" err="1"/>
              <a:t>what</a:t>
            </a:r>
            <a:r>
              <a:rPr lang="fr-FR" sz="2400" dirty="0"/>
              <a:t> </a:t>
            </a:r>
            <a:r>
              <a:rPr lang="fr-FR" sz="2400" dirty="0" err="1"/>
              <a:t>legal</a:t>
            </a:r>
            <a:r>
              <a:rPr lang="fr-FR" sz="2400" dirty="0"/>
              <a:t> basis?</a:t>
            </a:r>
          </a:p>
          <a:p>
            <a:pPr marL="762000" lvl="2" indent="-361950" eaLnBrk="1" hangingPunct="1"/>
            <a:r>
              <a:rPr lang="fr-FR" sz="2000" dirty="0" smtClean="0"/>
              <a:t>Power </a:t>
            </a:r>
            <a:r>
              <a:rPr lang="fr-FR" sz="2000" dirty="0"/>
              <a:t>to </a:t>
            </a:r>
            <a:r>
              <a:rPr lang="fr-FR" sz="2000" dirty="0" err="1"/>
              <a:t>grant</a:t>
            </a:r>
            <a:r>
              <a:rPr lang="fr-FR" sz="2000" dirty="0"/>
              <a:t> </a:t>
            </a:r>
            <a:r>
              <a:rPr lang="fr-FR" sz="2000" dirty="0" err="1"/>
              <a:t>interim</a:t>
            </a:r>
            <a:r>
              <a:rPr lang="fr-FR" sz="2000" dirty="0"/>
              <a:t> </a:t>
            </a:r>
            <a:r>
              <a:rPr lang="fr-FR" sz="2000" dirty="0" err="1"/>
              <a:t>measures</a:t>
            </a:r>
            <a:r>
              <a:rPr lang="fr-FR" sz="2000" dirty="0"/>
              <a:t> (Art. 26</a:t>
            </a:r>
            <a:r>
              <a:rPr lang="fr-FR" sz="2000" dirty="0" smtClean="0"/>
              <a:t>).</a:t>
            </a:r>
            <a:endParaRPr lang="fr-FR" sz="2000" dirty="0"/>
          </a:p>
          <a:p>
            <a:pPr marL="762000" lvl="2" indent="-361950" eaLnBrk="1" hangingPunct="1"/>
            <a:r>
              <a:rPr lang="fr-FR" sz="2000" dirty="0" smtClean="0"/>
              <a:t>The </a:t>
            </a:r>
            <a:r>
              <a:rPr lang="fr-FR" sz="2000" dirty="0" err="1"/>
              <a:t>Respondent</a:t>
            </a:r>
            <a:r>
              <a:rPr lang="fr-FR" sz="2000" dirty="0"/>
              <a:t> must </a:t>
            </a:r>
            <a:r>
              <a:rPr lang="fr-FR" sz="2000" dirty="0" err="1"/>
              <a:t>establish</a:t>
            </a:r>
            <a:r>
              <a:rPr lang="fr-FR" sz="2000" dirty="0"/>
              <a:t> </a:t>
            </a:r>
            <a:r>
              <a:rPr lang="fr-FR" sz="2000" dirty="0" err="1"/>
              <a:t>exceptional</a:t>
            </a:r>
            <a:r>
              <a:rPr lang="fr-FR" sz="2000" dirty="0"/>
              <a:t> </a:t>
            </a:r>
            <a:r>
              <a:rPr lang="fr-FR" sz="2000" dirty="0" err="1" smtClean="0"/>
              <a:t>circumstances</a:t>
            </a:r>
            <a:r>
              <a:rPr lang="fr-FR" sz="2000" dirty="0" smtClean="0"/>
              <a:t>.</a:t>
            </a:r>
            <a:endParaRPr lang="fr-FR" sz="2000" dirty="0"/>
          </a:p>
          <a:p>
            <a:pPr marL="762000" lvl="2" indent="-361950" eaLnBrk="1" hangingPunct="1"/>
            <a:r>
              <a:rPr lang="fr-FR" sz="2000" dirty="0" err="1" smtClean="0"/>
              <a:t>Decision</a:t>
            </a:r>
            <a:r>
              <a:rPr lang="fr-FR" sz="2000" dirty="0" smtClean="0"/>
              <a:t> </a:t>
            </a:r>
            <a:r>
              <a:rPr lang="sr-Latn-RS" sz="2000" dirty="0"/>
              <a:t>is </a:t>
            </a:r>
            <a:r>
              <a:rPr lang="fr-FR" sz="2000" dirty="0" err="1"/>
              <a:t>rendered</a:t>
            </a:r>
            <a:r>
              <a:rPr lang="fr-FR" sz="2000" dirty="0"/>
              <a:t> in the </a:t>
            </a:r>
            <a:r>
              <a:rPr lang="fr-FR" sz="2000" dirty="0" err="1"/>
              <a:t>form</a:t>
            </a:r>
            <a:r>
              <a:rPr lang="fr-FR" sz="2000" dirty="0"/>
              <a:t> of </a:t>
            </a:r>
            <a:r>
              <a:rPr lang="fr-FR" sz="2000" dirty="0" err="1"/>
              <a:t>preliminary</a:t>
            </a:r>
            <a:r>
              <a:rPr lang="fr-FR" sz="2000" dirty="0"/>
              <a:t> </a:t>
            </a:r>
            <a:r>
              <a:rPr lang="fr-FR" sz="2000" dirty="0" err="1" smtClean="0"/>
              <a:t>order</a:t>
            </a:r>
            <a:r>
              <a:rPr lang="fr-FR" sz="2000" dirty="0" smtClean="0"/>
              <a:t>.</a:t>
            </a:r>
            <a:endParaRPr lang="sr-Latn-RS" sz="2000" dirty="0"/>
          </a:p>
          <a:p>
            <a:pPr lvl="1"/>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8800"/>
            <a:ext cx="8568952" cy="4525963"/>
          </a:xfrm>
        </p:spPr>
        <p:txBody>
          <a:bodyPr/>
          <a:lstStyle/>
          <a:p>
            <a:pPr marL="0" lvl="1" indent="0" eaLnBrk="1" hangingPunct="1">
              <a:spcBef>
                <a:spcPts val="600"/>
              </a:spcBef>
              <a:spcAft>
                <a:spcPts val="1200"/>
              </a:spcAft>
              <a:buNone/>
            </a:pPr>
            <a:r>
              <a:rPr lang="sr-Latn-RS" b="1" dirty="0"/>
              <a:t>Security for Costs</a:t>
            </a:r>
            <a:r>
              <a:rPr lang="fr-FR" b="1" dirty="0"/>
              <a:t> (2)</a:t>
            </a:r>
          </a:p>
          <a:p>
            <a:pPr marL="361950" lvl="1" indent="-361950" eaLnBrk="1" hangingPunct="1">
              <a:buFont typeface="Arial" pitchFamily="34" charset="0"/>
              <a:buChar char="–"/>
            </a:pPr>
            <a:r>
              <a:rPr lang="fr-FR" sz="2400" dirty="0" err="1"/>
              <a:t>Exceptional</a:t>
            </a:r>
            <a:r>
              <a:rPr lang="fr-FR" sz="2400" dirty="0"/>
              <a:t> </a:t>
            </a:r>
            <a:r>
              <a:rPr lang="fr-FR" sz="2400" dirty="0" err="1"/>
              <a:t>circumstances</a:t>
            </a:r>
            <a:r>
              <a:rPr lang="fr-FR" sz="2400" dirty="0"/>
              <a:t> </a:t>
            </a:r>
            <a:r>
              <a:rPr lang="fr-FR" sz="2400" dirty="0" err="1"/>
              <a:t>warranting</a:t>
            </a:r>
            <a:r>
              <a:rPr lang="fr-FR" sz="2400" dirty="0"/>
              <a:t> the </a:t>
            </a:r>
            <a:r>
              <a:rPr lang="fr-FR" sz="2400" dirty="0" err="1"/>
              <a:t>grant</a:t>
            </a:r>
            <a:r>
              <a:rPr lang="fr-FR" sz="2400" dirty="0"/>
              <a:t> of </a:t>
            </a:r>
            <a:r>
              <a:rPr lang="fr-FR" sz="2400" dirty="0" err="1"/>
              <a:t>security</a:t>
            </a:r>
            <a:endParaRPr lang="fr-FR" sz="2400" dirty="0"/>
          </a:p>
          <a:p>
            <a:pPr marL="762000" lvl="2" indent="-361950" eaLnBrk="1" hangingPunct="1"/>
            <a:r>
              <a:rPr lang="en-US" sz="2000" dirty="0"/>
              <a:t>A violation of the principle of good </a:t>
            </a:r>
            <a:r>
              <a:rPr lang="en-US" sz="2000" dirty="0" smtClean="0"/>
              <a:t>faith:</a:t>
            </a:r>
            <a:endParaRPr lang="en-US" sz="2000" dirty="0"/>
          </a:p>
          <a:p>
            <a:pPr lvl="2"/>
            <a:r>
              <a:rPr lang="en-US" sz="1800" dirty="0" smtClean="0"/>
              <a:t>if the claim </a:t>
            </a:r>
            <a:r>
              <a:rPr lang="sr-Latn-RS" sz="1800" dirty="0" smtClean="0"/>
              <a:t>is </a:t>
            </a:r>
            <a:r>
              <a:rPr lang="en-US" sz="1800" dirty="0" smtClean="0"/>
              <a:t>assigned to an impecunious party (e.g. “shell” company without assets);</a:t>
            </a:r>
          </a:p>
          <a:p>
            <a:pPr lvl="2"/>
            <a:r>
              <a:rPr lang="fr-FR" sz="1800" dirty="0" err="1" smtClean="0"/>
              <a:t>third</a:t>
            </a:r>
            <a:r>
              <a:rPr lang="sr-Latn-RS" sz="1800" dirty="0" smtClean="0"/>
              <a:t>-</a:t>
            </a:r>
            <a:r>
              <a:rPr lang="fr-FR" sz="1800" dirty="0" smtClean="0"/>
              <a:t>party </a:t>
            </a:r>
            <a:r>
              <a:rPr lang="fr-FR" sz="1800" dirty="0" err="1" smtClean="0"/>
              <a:t>funding</a:t>
            </a:r>
            <a:r>
              <a:rPr lang="fr-FR" sz="1800" dirty="0" smtClean="0"/>
              <a:t>.</a:t>
            </a:r>
          </a:p>
          <a:p>
            <a:pPr marL="762000" lvl="2" indent="-361950" eaLnBrk="1" hangingPunct="1"/>
            <a:r>
              <a:rPr lang="en-US" sz="2000" dirty="0"/>
              <a:t>A fundamental change in circumstances – assessed by standards of the law applicable to the arbitration agreement (usually Swiss law</a:t>
            </a:r>
            <a:r>
              <a:rPr lang="en-US" sz="2000" dirty="0" smtClean="0"/>
              <a:t>):</a:t>
            </a:r>
            <a:endParaRPr lang="en-US" sz="2000" dirty="0"/>
          </a:p>
          <a:p>
            <a:pPr lvl="2"/>
            <a:r>
              <a:rPr lang="fr-FR" sz="1800" dirty="0" err="1" smtClean="0"/>
              <a:t>Unforseeable</a:t>
            </a:r>
            <a:r>
              <a:rPr lang="fr-FR" sz="1800" dirty="0" smtClean="0"/>
              <a:t>;</a:t>
            </a:r>
          </a:p>
          <a:p>
            <a:pPr lvl="2"/>
            <a:r>
              <a:rPr lang="fr-FR" sz="1800" dirty="0" err="1" smtClean="0"/>
              <a:t>occurred</a:t>
            </a:r>
            <a:r>
              <a:rPr lang="fr-FR" sz="1800" dirty="0" smtClean="0"/>
              <a:t> </a:t>
            </a:r>
            <a:r>
              <a:rPr lang="fr-FR" sz="1800" dirty="0" err="1" smtClean="0"/>
              <a:t>after</a:t>
            </a:r>
            <a:r>
              <a:rPr lang="fr-FR" sz="1800" dirty="0" smtClean="0"/>
              <a:t> </a:t>
            </a:r>
            <a:r>
              <a:rPr lang="fr-FR" sz="1800" dirty="0" err="1" smtClean="0"/>
              <a:t>signing</a:t>
            </a:r>
            <a:r>
              <a:rPr lang="fr-FR" sz="1800" dirty="0" smtClean="0"/>
              <a:t> the arbitration agreement;</a:t>
            </a:r>
          </a:p>
          <a:p>
            <a:pPr lvl="2"/>
            <a:r>
              <a:rPr lang="fr-FR" sz="1800" dirty="0" err="1" smtClean="0"/>
              <a:t>substantially</a:t>
            </a:r>
            <a:r>
              <a:rPr lang="fr-FR" sz="1800" dirty="0" smtClean="0"/>
              <a:t> </a:t>
            </a:r>
            <a:r>
              <a:rPr lang="fr-FR" sz="1800" dirty="0" err="1" smtClean="0"/>
              <a:t>increased</a:t>
            </a:r>
            <a:r>
              <a:rPr lang="fr-FR" sz="1800" dirty="0" smtClean="0"/>
              <a:t> the </a:t>
            </a:r>
            <a:r>
              <a:rPr lang="sr-Latn-RS" sz="1800" dirty="0" smtClean="0"/>
              <a:t>R</a:t>
            </a:r>
            <a:r>
              <a:rPr lang="fr-FR" sz="1800" dirty="0" err="1" smtClean="0"/>
              <a:t>espondent’s</a:t>
            </a:r>
            <a:r>
              <a:rPr lang="fr-FR" sz="1800" dirty="0" smtClean="0"/>
              <a:t> </a:t>
            </a:r>
            <a:r>
              <a:rPr lang="fr-FR" sz="1800" dirty="0" err="1" smtClean="0"/>
              <a:t>risk</a:t>
            </a:r>
            <a:r>
              <a:rPr lang="fr-FR" sz="1800" dirty="0" smtClean="0"/>
              <a:t> </a:t>
            </a:r>
            <a:r>
              <a:rPr lang="fr-FR" sz="1800" dirty="0" err="1" smtClean="0"/>
              <a:t>that</a:t>
            </a:r>
            <a:r>
              <a:rPr lang="fr-FR" sz="1800" dirty="0" smtClean="0"/>
              <a:t> </a:t>
            </a:r>
            <a:r>
              <a:rPr lang="fr-FR" sz="1800" dirty="0" err="1" smtClean="0"/>
              <a:t>existed</a:t>
            </a:r>
            <a:r>
              <a:rPr lang="fr-FR" sz="1800" dirty="0" smtClean="0"/>
              <a:t> at the time of </a:t>
            </a:r>
            <a:r>
              <a:rPr lang="fr-FR" sz="1800" dirty="0" err="1" smtClean="0"/>
              <a:t>signing</a:t>
            </a:r>
            <a:r>
              <a:rPr lang="fr-FR" sz="1800" dirty="0" smtClean="0"/>
              <a:t> of the arbitration agreement.</a:t>
            </a:r>
          </a:p>
          <a:p>
            <a:pPr>
              <a:buNone/>
            </a:pPr>
            <a:endParaRPr lang="sr-Latn-RS" sz="2800" dirty="0" smtClean="0"/>
          </a:p>
          <a:p>
            <a:pPr>
              <a:buNone/>
            </a:pPr>
            <a:endParaRPr lang="en-US"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424936" cy="4392488"/>
          </a:xfrm>
        </p:spPr>
        <p:txBody>
          <a:bodyPr/>
          <a:lstStyle/>
          <a:p>
            <a:pPr marL="0" lvl="1" indent="0" eaLnBrk="1" hangingPunct="1">
              <a:spcBef>
                <a:spcPts val="600"/>
              </a:spcBef>
              <a:spcAft>
                <a:spcPts val="1200"/>
              </a:spcAft>
              <a:buNone/>
            </a:pPr>
            <a:r>
              <a:rPr lang="en-US" b="1" dirty="0" smtClean="0"/>
              <a:t>Expedited Procedure (Art. 42(1))</a:t>
            </a:r>
          </a:p>
          <a:p>
            <a:pPr marL="361950" lvl="1" indent="-361950" eaLnBrk="1" hangingPunct="1"/>
            <a:r>
              <a:rPr lang="en-US" sz="2400" dirty="0" smtClean="0"/>
              <a:t>One exchange of written briefs (Statement of Claim, Statement of </a:t>
            </a:r>
            <a:r>
              <a:rPr lang="en-US" sz="2400" dirty="0" err="1" smtClean="0"/>
              <a:t>Defence</a:t>
            </a:r>
            <a:r>
              <a:rPr lang="en-US" sz="2400" dirty="0" smtClean="0"/>
              <a:t>; Art. 42(1)(b)). </a:t>
            </a:r>
          </a:p>
          <a:p>
            <a:pPr marL="361950" lvl="1" indent="-361950" eaLnBrk="1" hangingPunct="1"/>
            <a:r>
              <a:rPr lang="en-US" sz="2400" dirty="0"/>
              <a:t>A single hearing for the examination </a:t>
            </a:r>
            <a:r>
              <a:rPr lang="en-US" sz="2400" dirty="0" smtClean="0"/>
              <a:t>of the </a:t>
            </a:r>
            <a:r>
              <a:rPr lang="en-US" sz="2400" dirty="0"/>
              <a:t>witnesses and expert witnesses, as well as for </a:t>
            </a:r>
            <a:r>
              <a:rPr lang="en-US" sz="2400" dirty="0" smtClean="0"/>
              <a:t>oral argument (Art. 42(1)(c)).</a:t>
            </a:r>
          </a:p>
          <a:p>
            <a:pPr marL="361950" lvl="1" indent="-361950" eaLnBrk="1" hangingPunct="1"/>
            <a:r>
              <a:rPr lang="en-US" sz="2400" dirty="0" smtClean="0"/>
              <a:t>Time-limit of six month from the transmission of the file to the arbitral tribunal for rendering the award (Art. 42(1)(d)).</a:t>
            </a:r>
          </a:p>
          <a:p>
            <a:pPr marL="361950" lvl="1" indent="-361950" eaLnBrk="1" hangingPunct="1"/>
            <a:r>
              <a:rPr lang="en-US" sz="2400" dirty="0" smtClean="0"/>
              <a:t>Summary reasoning of the award (Art. 42(1)(e)).</a:t>
            </a:r>
          </a:p>
          <a:p>
            <a:pPr marL="0" lvl="1" indent="0" eaLnBrk="1" hangingPunct="1">
              <a:buNone/>
            </a:pPr>
            <a:endParaRPr lang="en-US" sz="2400" dirty="0"/>
          </a:p>
        </p:txBody>
      </p:sp>
    </p:spTree>
    <p:extLst>
      <p:ext uri="{BB962C8B-B14F-4D97-AF65-F5344CB8AC3E}">
        <p14:creationId xmlns:p14="http://schemas.microsoft.com/office/powerpoint/2010/main" val="1790553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424936" cy="4392488"/>
          </a:xfrm>
        </p:spPr>
        <p:txBody>
          <a:bodyPr/>
          <a:lstStyle/>
          <a:p>
            <a:pPr marL="0" lvl="1" indent="0" eaLnBrk="1" hangingPunct="1">
              <a:spcBef>
                <a:spcPts val="600"/>
              </a:spcBef>
              <a:spcAft>
                <a:spcPts val="1200"/>
              </a:spcAft>
              <a:buNone/>
            </a:pPr>
            <a:r>
              <a:rPr lang="en-US" b="1" dirty="0"/>
              <a:t>Interim </a:t>
            </a:r>
            <a:r>
              <a:rPr lang="en-US" b="1" dirty="0" smtClean="0"/>
              <a:t>measures (1)</a:t>
            </a:r>
          </a:p>
          <a:p>
            <a:pPr marL="361950" lvl="1" indent="-361950" eaLnBrk="1" hangingPunct="1"/>
            <a:r>
              <a:rPr lang="en-US" sz="2400" dirty="0" smtClean="0"/>
              <a:t>Explicit competence of the arbitral tribunal: </a:t>
            </a:r>
          </a:p>
          <a:p>
            <a:pPr marL="762000" lvl="2" indent="-361950" eaLnBrk="1" hangingPunct="1"/>
            <a:r>
              <a:rPr lang="en-US" sz="2000" dirty="0" smtClean="0"/>
              <a:t>to grant interim measures which it deems necessary or appropriate (Art. 26(1));</a:t>
            </a:r>
          </a:p>
          <a:p>
            <a:pPr marL="762000" lvl="2" indent="-361950" eaLnBrk="1" hangingPunct="1"/>
            <a:r>
              <a:rPr lang="en-US" sz="2000" dirty="0"/>
              <a:t>t</a:t>
            </a:r>
            <a:r>
              <a:rPr lang="en-US" sz="2000" dirty="0" smtClean="0"/>
              <a:t>o modify</a:t>
            </a:r>
            <a:r>
              <a:rPr lang="en-US" sz="2000" dirty="0"/>
              <a:t>, suspend or terminate any interim measures granted, </a:t>
            </a:r>
            <a:r>
              <a:rPr lang="en-US" sz="2000" dirty="0" smtClean="0"/>
              <a:t>upon </a:t>
            </a:r>
            <a:r>
              <a:rPr lang="en-US" sz="2000" dirty="0"/>
              <a:t>the application of any </a:t>
            </a:r>
            <a:r>
              <a:rPr lang="en-US" sz="2000" dirty="0" smtClean="0"/>
              <a:t>party or</a:t>
            </a:r>
            <a:r>
              <a:rPr lang="en-US" sz="2000" dirty="0"/>
              <a:t>, in exceptional </a:t>
            </a:r>
            <a:r>
              <a:rPr lang="en-US" sz="2000" dirty="0" smtClean="0"/>
              <a:t>circumstances </a:t>
            </a:r>
            <a:r>
              <a:rPr lang="en-US" sz="2000" dirty="0"/>
              <a:t>and with prior notice to the parties, on its </a:t>
            </a:r>
            <a:r>
              <a:rPr lang="en-US" sz="2000" dirty="0" smtClean="0"/>
              <a:t>own initiative (Art. 26(1));</a:t>
            </a:r>
          </a:p>
          <a:p>
            <a:pPr marL="762000" lvl="2" indent="-361950" eaLnBrk="1" hangingPunct="1"/>
            <a:r>
              <a:rPr lang="en-US" sz="2000" dirty="0" smtClean="0"/>
              <a:t>to </a:t>
            </a:r>
            <a:r>
              <a:rPr lang="en-US" sz="2000" dirty="0"/>
              <a:t>rule on a request </a:t>
            </a:r>
            <a:r>
              <a:rPr lang="en-US" sz="2000" dirty="0" smtClean="0"/>
              <a:t>for </a:t>
            </a:r>
            <a:r>
              <a:rPr lang="en-US" sz="2000" dirty="0"/>
              <a:t>i</a:t>
            </a:r>
            <a:r>
              <a:rPr lang="en-US" sz="2000" dirty="0" smtClean="0"/>
              <a:t>nterim </a:t>
            </a:r>
            <a:r>
              <a:rPr lang="en-US" sz="2000" dirty="0"/>
              <a:t>measures by way of a preliminary order before the request has </a:t>
            </a:r>
            <a:r>
              <a:rPr lang="en-US" sz="2000" dirty="0" smtClean="0"/>
              <a:t>been communicated </a:t>
            </a:r>
            <a:r>
              <a:rPr lang="en-US" sz="2000" dirty="0"/>
              <a:t>to any other </a:t>
            </a:r>
            <a:r>
              <a:rPr lang="en-US" sz="2000" dirty="0" smtClean="0"/>
              <a:t>party in exceptional circumstances (Art. 26(3));</a:t>
            </a:r>
          </a:p>
          <a:p>
            <a:pPr marL="762000" lvl="2" indent="-361950" eaLnBrk="1" hangingPunct="1"/>
            <a:r>
              <a:rPr lang="en-US" sz="2000" dirty="0" smtClean="0"/>
              <a:t>to rule </a:t>
            </a:r>
            <a:r>
              <a:rPr lang="en-US" sz="2000" dirty="0"/>
              <a:t>on claims for compensation for any </a:t>
            </a:r>
            <a:r>
              <a:rPr lang="en-US" sz="2000" dirty="0" smtClean="0"/>
              <a:t>damage caused </a:t>
            </a:r>
            <a:r>
              <a:rPr lang="en-US" sz="2000" dirty="0"/>
              <a:t>by an unjustified interim measure or preliminary </a:t>
            </a:r>
            <a:r>
              <a:rPr lang="en-US" sz="2000" dirty="0" smtClean="0"/>
              <a:t>order (Art. 26(4)).</a:t>
            </a:r>
            <a:endParaRPr lang="en-US" sz="2000" dirty="0"/>
          </a:p>
          <a:p>
            <a:pPr marL="0" lvl="1" indent="0" eaLnBrk="1" hangingPunct="1">
              <a:buNone/>
            </a:pPr>
            <a:endParaRPr lang="en-US" sz="2400" dirty="0"/>
          </a:p>
        </p:txBody>
      </p:sp>
    </p:spTree>
    <p:extLst>
      <p:ext uri="{BB962C8B-B14F-4D97-AF65-F5344CB8AC3E}">
        <p14:creationId xmlns:p14="http://schemas.microsoft.com/office/powerpoint/2010/main" val="2775819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424936" cy="4392488"/>
          </a:xfrm>
        </p:spPr>
        <p:txBody>
          <a:bodyPr/>
          <a:lstStyle/>
          <a:p>
            <a:pPr marL="0" lvl="1" indent="0" eaLnBrk="1" hangingPunct="1">
              <a:spcBef>
                <a:spcPts val="600"/>
              </a:spcBef>
              <a:spcAft>
                <a:spcPts val="1200"/>
              </a:spcAft>
              <a:buNone/>
            </a:pPr>
            <a:r>
              <a:rPr lang="en-US" b="1" dirty="0"/>
              <a:t>Interim </a:t>
            </a:r>
            <a:r>
              <a:rPr lang="en-US" b="1" dirty="0" smtClean="0"/>
              <a:t>measures (2)</a:t>
            </a:r>
          </a:p>
          <a:p>
            <a:pPr marL="361950" lvl="1" indent="-361950" eaLnBrk="1" hangingPunct="1"/>
            <a:r>
              <a:rPr lang="en-US" sz="2400" dirty="0"/>
              <a:t>Interim measures may be granted in the form of an interim </a:t>
            </a:r>
            <a:r>
              <a:rPr lang="en-US" sz="2400" dirty="0" smtClean="0"/>
              <a:t>award or, usually, as an order (Art. 26(2)). </a:t>
            </a:r>
          </a:p>
          <a:p>
            <a:pPr marL="361950" lvl="1" indent="-361950" eaLnBrk="1" hangingPunct="1"/>
            <a:r>
              <a:rPr lang="en-US" sz="2400" dirty="0" smtClean="0"/>
              <a:t>The arbitral </a:t>
            </a:r>
            <a:r>
              <a:rPr lang="en-US" sz="2400" dirty="0"/>
              <a:t>tribunal </a:t>
            </a:r>
            <a:r>
              <a:rPr lang="en-US" sz="2400" dirty="0" smtClean="0"/>
              <a:t>is entitled </a:t>
            </a:r>
            <a:r>
              <a:rPr lang="en-US" sz="2400" dirty="0"/>
              <a:t>to order the provision of appropriate </a:t>
            </a:r>
            <a:r>
              <a:rPr lang="en-US" sz="2400" dirty="0" smtClean="0"/>
              <a:t>security (Art. 26(2)).</a:t>
            </a:r>
          </a:p>
          <a:p>
            <a:pPr marL="361950" lvl="1" indent="-361950" eaLnBrk="1" hangingPunct="1"/>
            <a:r>
              <a:rPr lang="en-US" sz="2400" dirty="0" smtClean="0"/>
              <a:t>No waiver:</a:t>
            </a:r>
          </a:p>
          <a:p>
            <a:pPr marL="762000" lvl="2" indent="-361950" eaLnBrk="1" hangingPunct="1"/>
            <a:r>
              <a:rPr lang="en-US" sz="2000" dirty="0"/>
              <a:t>By submitting </a:t>
            </a:r>
            <a:r>
              <a:rPr lang="en-US" sz="2000" dirty="0" smtClean="0"/>
              <a:t>to the Swiss Rules</a:t>
            </a:r>
            <a:r>
              <a:rPr lang="en-US" sz="2000" dirty="0"/>
              <a:t>, the parties </a:t>
            </a:r>
            <a:r>
              <a:rPr lang="en-US" sz="2000" dirty="0" smtClean="0"/>
              <a:t>do not </a:t>
            </a:r>
            <a:r>
              <a:rPr lang="en-US" sz="2000" dirty="0"/>
              <a:t>waive any right </a:t>
            </a:r>
            <a:r>
              <a:rPr lang="en-US" sz="2000" dirty="0" smtClean="0"/>
              <a:t>to </a:t>
            </a:r>
            <a:r>
              <a:rPr lang="en-US" sz="2000" dirty="0"/>
              <a:t>submit </a:t>
            </a:r>
            <a:r>
              <a:rPr lang="en-US" sz="2000" dirty="0" smtClean="0"/>
              <a:t>a request </a:t>
            </a:r>
            <a:r>
              <a:rPr lang="en-US" sz="2000" dirty="0"/>
              <a:t>for interim measures to a judicial </a:t>
            </a:r>
            <a:r>
              <a:rPr lang="en-US" sz="2000" dirty="0" smtClean="0"/>
              <a:t>authority (Art. 26(5)).</a:t>
            </a:r>
          </a:p>
          <a:p>
            <a:pPr marL="762000" lvl="2" indent="-361950" eaLnBrk="1" hangingPunct="1"/>
            <a:r>
              <a:rPr lang="en-US" sz="2000" dirty="0" smtClean="0"/>
              <a:t>A request </a:t>
            </a:r>
            <a:r>
              <a:rPr lang="en-US" sz="2000" dirty="0"/>
              <a:t>for </a:t>
            </a:r>
            <a:r>
              <a:rPr lang="en-US" sz="2000" dirty="0" smtClean="0"/>
              <a:t>interim measures to </a:t>
            </a:r>
            <a:r>
              <a:rPr lang="en-US" sz="2000" dirty="0"/>
              <a:t>a judicial </a:t>
            </a:r>
            <a:r>
              <a:rPr lang="en-US" sz="2000" dirty="0" smtClean="0"/>
              <a:t>authority is not incompatible </a:t>
            </a:r>
            <a:r>
              <a:rPr lang="en-US" sz="2000" dirty="0"/>
              <a:t>with the agreement to </a:t>
            </a:r>
            <a:r>
              <a:rPr lang="en-US" sz="2000" dirty="0" smtClean="0"/>
              <a:t>arbitrate and does not constitute </a:t>
            </a:r>
            <a:r>
              <a:rPr lang="en-US" sz="2000" dirty="0"/>
              <a:t>a waiver </a:t>
            </a:r>
            <a:r>
              <a:rPr lang="en-US" sz="2000" dirty="0" smtClean="0"/>
              <a:t>of that agreement (Art. 26(5)).</a:t>
            </a:r>
            <a:endParaRPr lang="en-US" sz="2000" dirty="0"/>
          </a:p>
          <a:p>
            <a:pPr marL="0" lvl="1" indent="0" eaLnBrk="1" hangingPunct="1">
              <a:buNone/>
            </a:pPr>
            <a:endParaRPr lang="en-US" sz="2400" dirty="0"/>
          </a:p>
        </p:txBody>
      </p:sp>
    </p:spTree>
    <p:extLst>
      <p:ext uri="{BB962C8B-B14F-4D97-AF65-F5344CB8AC3E}">
        <p14:creationId xmlns:p14="http://schemas.microsoft.com/office/powerpoint/2010/main" val="4079947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424936" cy="4392488"/>
          </a:xfrm>
        </p:spPr>
        <p:txBody>
          <a:bodyPr/>
          <a:lstStyle/>
          <a:p>
            <a:pPr marL="0" lvl="1" indent="0" eaLnBrk="1" hangingPunct="1">
              <a:spcBef>
                <a:spcPts val="600"/>
              </a:spcBef>
              <a:spcAft>
                <a:spcPts val="1200"/>
              </a:spcAft>
              <a:buNone/>
            </a:pPr>
            <a:r>
              <a:rPr lang="en-US" b="1" dirty="0" smtClean="0"/>
              <a:t>Preliminary Orders (Art. 26(3))</a:t>
            </a:r>
          </a:p>
          <a:p>
            <a:pPr marL="361950" lvl="1" indent="-361950" eaLnBrk="1" hangingPunct="1"/>
            <a:r>
              <a:rPr lang="en-US" sz="2400" dirty="0" smtClean="0"/>
              <a:t>Ruling before the request was communicated to any other party (and such party was heard).</a:t>
            </a:r>
          </a:p>
          <a:p>
            <a:pPr marL="361950" lvl="1" indent="-361950" eaLnBrk="1" hangingPunct="1"/>
            <a:r>
              <a:rPr lang="en-US" sz="2400" dirty="0" smtClean="0"/>
              <a:t>Only in exceptional cases.</a:t>
            </a:r>
          </a:p>
          <a:p>
            <a:pPr marL="361950" lvl="1" indent="-361950" eaLnBrk="1" hangingPunct="1"/>
            <a:r>
              <a:rPr lang="en-US" sz="2400" dirty="0" smtClean="0"/>
              <a:t>Only in the form of a preliminary order (no interim awards).</a:t>
            </a:r>
          </a:p>
          <a:p>
            <a:pPr marL="361950" lvl="1" indent="-361950" eaLnBrk="1" hangingPunct="1"/>
            <a:r>
              <a:rPr lang="en-US" sz="2400" dirty="0" smtClean="0"/>
              <a:t>Request must be communicated at the latest together with the preliminary order.</a:t>
            </a:r>
          </a:p>
          <a:p>
            <a:pPr marL="361950" lvl="1" indent="-361950" eaLnBrk="1" hangingPunct="1"/>
            <a:r>
              <a:rPr lang="en-US" sz="2400" dirty="0" smtClean="0"/>
              <a:t>The other parties (to the proceedings) are immediately granted an opportunity to be heard. </a:t>
            </a:r>
          </a:p>
          <a:p>
            <a:pPr marL="0" lvl="1" indent="0" eaLnBrk="1" hangingPunct="1">
              <a:buNone/>
            </a:pPr>
            <a:endParaRPr lang="en-US" sz="2400" dirty="0"/>
          </a:p>
        </p:txBody>
      </p:sp>
    </p:spTree>
    <p:extLst>
      <p:ext uri="{BB962C8B-B14F-4D97-AF65-F5344CB8AC3E}">
        <p14:creationId xmlns:p14="http://schemas.microsoft.com/office/powerpoint/2010/main" val="3951989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229600" cy="4392488"/>
          </a:xfrm>
        </p:spPr>
        <p:txBody>
          <a:bodyPr/>
          <a:lstStyle/>
          <a:p>
            <a:pPr marL="0" lvl="1" indent="0" eaLnBrk="1" hangingPunct="1">
              <a:spcBef>
                <a:spcPts val="600"/>
              </a:spcBef>
              <a:spcAft>
                <a:spcPts val="1200"/>
              </a:spcAft>
              <a:buNone/>
            </a:pPr>
            <a:r>
              <a:rPr lang="de-CH" b="1" dirty="0" err="1"/>
              <a:t>Thank</a:t>
            </a:r>
            <a:r>
              <a:rPr lang="de-CH" b="1" dirty="0"/>
              <a:t> </a:t>
            </a:r>
            <a:r>
              <a:rPr lang="de-CH" b="1" dirty="0" err="1"/>
              <a:t>you</a:t>
            </a:r>
            <a:r>
              <a:rPr lang="de-CH" b="1" dirty="0"/>
              <a:t>!</a:t>
            </a:r>
            <a:r>
              <a:rPr lang="en-US" sz="2400" b="1" dirty="0" smtClean="0"/>
              <a:t> </a:t>
            </a:r>
          </a:p>
          <a:p>
            <a:pPr marL="0" lvl="1" indent="0" eaLnBrk="1" hangingPunct="1">
              <a:buNone/>
            </a:pPr>
            <a:r>
              <a:rPr lang="en-US" sz="2000" dirty="0" smtClean="0"/>
              <a:t>Contact:</a:t>
            </a:r>
          </a:p>
          <a:p>
            <a:pPr marL="0" lvl="1" indent="0" eaLnBrk="1" hangingPunct="1">
              <a:buNone/>
              <a:tabLst>
                <a:tab pos="3594100" algn="l"/>
              </a:tabLst>
            </a:pPr>
            <a:r>
              <a:rPr lang="en-US" sz="2000" dirty="0" smtClean="0"/>
              <a:t>Dr. Christian Oetiker LL.M.	Prof. Dr. Maja Stanivukovic</a:t>
            </a:r>
            <a:br>
              <a:rPr lang="en-US" sz="2000" dirty="0" smtClean="0"/>
            </a:br>
            <a:r>
              <a:rPr lang="en-US" sz="2000" dirty="0" smtClean="0"/>
              <a:t>VISCHER AG	University of Novi Sad, Faculty of Law</a:t>
            </a:r>
            <a:endParaRPr lang="sr-Latn-RS" sz="2000" dirty="0" smtClean="0"/>
          </a:p>
          <a:p>
            <a:pPr marL="0" lvl="1" indent="0" eaLnBrk="1" hangingPunct="1">
              <a:buNone/>
              <a:tabLst>
                <a:tab pos="3594100" algn="l"/>
              </a:tabLst>
            </a:pPr>
            <a:r>
              <a:rPr lang="en-US" sz="2000" dirty="0" smtClean="0">
                <a:hlinkClick r:id="rId3"/>
              </a:rPr>
              <a:t>coetiker@vischer.com</a:t>
            </a:r>
            <a:r>
              <a:rPr lang="sr-Latn-RS" sz="2000" dirty="0" smtClean="0"/>
              <a:t>	</a:t>
            </a:r>
            <a:r>
              <a:rPr lang="fr-FR" sz="2000" dirty="0" smtClean="0">
                <a:hlinkClick r:id="rId3"/>
              </a:rPr>
              <a:t>M.Stanivukovic@pf.uns.ac.rs</a:t>
            </a:r>
            <a:endParaRPr lang="en-US" sz="2000" dirty="0" smtClean="0">
              <a:hlinkClick r:id="rId3"/>
            </a:endParaRPr>
          </a:p>
          <a:p>
            <a:pPr marL="0" lvl="1" indent="0" eaLnBrk="1" hangingPunct="1">
              <a:spcBef>
                <a:spcPts val="1200"/>
              </a:spcBef>
              <a:buNone/>
              <a:tabLst>
                <a:tab pos="3594100" algn="l"/>
              </a:tabLst>
            </a:pPr>
            <a:r>
              <a:rPr lang="en-US" sz="2000" dirty="0" err="1" smtClean="0"/>
              <a:t>Schützengasse</a:t>
            </a:r>
            <a:r>
              <a:rPr lang="en-US" sz="2000" dirty="0" smtClean="0"/>
              <a:t> 1</a:t>
            </a:r>
            <a:br>
              <a:rPr lang="en-US" sz="2000" dirty="0" smtClean="0"/>
            </a:br>
            <a:r>
              <a:rPr lang="en-US" sz="2000" dirty="0" smtClean="0"/>
              <a:t>CH-8021 Zurich</a:t>
            </a:r>
            <a:br>
              <a:rPr lang="en-US" sz="2000" dirty="0" smtClean="0"/>
            </a:br>
            <a:r>
              <a:rPr lang="en-US" sz="2000" dirty="0" smtClean="0"/>
              <a:t>+41 58 211 34 00</a:t>
            </a:r>
          </a:p>
          <a:p>
            <a:pPr marL="0" lvl="1" indent="0" eaLnBrk="1" hangingPunct="1">
              <a:spcBef>
                <a:spcPts val="1200"/>
              </a:spcBef>
              <a:buNone/>
              <a:tabLst>
                <a:tab pos="3594100" algn="l"/>
              </a:tabLst>
            </a:pPr>
            <a:r>
              <a:rPr lang="en-US" sz="2000" dirty="0" err="1" smtClean="0"/>
              <a:t>Aeschenvorstadt</a:t>
            </a:r>
            <a:r>
              <a:rPr lang="en-US" sz="2000" dirty="0" smtClean="0"/>
              <a:t> 4 </a:t>
            </a:r>
            <a:br>
              <a:rPr lang="en-US" sz="2000" dirty="0" smtClean="0"/>
            </a:br>
            <a:r>
              <a:rPr lang="en-US" sz="2000" dirty="0" smtClean="0"/>
              <a:t>CH-4010 Basel</a:t>
            </a:r>
            <a:br>
              <a:rPr lang="en-US" sz="2000" dirty="0" smtClean="0"/>
            </a:br>
            <a:r>
              <a:rPr lang="en-US" sz="2000" dirty="0" smtClean="0"/>
              <a:t>+41 58 211 33 00</a:t>
            </a:r>
          </a:p>
          <a:p>
            <a:pPr marL="0" lvl="1" indent="0" eaLnBrk="1" hangingPunct="1">
              <a:buNone/>
            </a:pPr>
            <a:endParaRPr lang="en-US" sz="2400" dirty="0"/>
          </a:p>
        </p:txBody>
      </p:sp>
    </p:spTree>
    <p:extLst>
      <p:ext uri="{BB962C8B-B14F-4D97-AF65-F5344CB8AC3E}">
        <p14:creationId xmlns:p14="http://schemas.microsoft.com/office/powerpoint/2010/main" val="2775819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229600" cy="4392488"/>
          </a:xfrm>
        </p:spPr>
        <p:txBody>
          <a:bodyPr/>
          <a:lstStyle/>
          <a:p>
            <a:pPr marL="0" lvl="1" indent="0" eaLnBrk="1" hangingPunct="1">
              <a:spcBef>
                <a:spcPts val="600"/>
              </a:spcBef>
              <a:spcAft>
                <a:spcPts val="1200"/>
              </a:spcAft>
              <a:buNone/>
            </a:pPr>
            <a:r>
              <a:rPr lang="de-CH" b="1" dirty="0"/>
              <a:t>Other </a:t>
            </a:r>
            <a:r>
              <a:rPr lang="de-CH" b="1" dirty="0" err="1"/>
              <a:t>features</a:t>
            </a:r>
            <a:r>
              <a:rPr lang="de-CH" b="1" dirty="0"/>
              <a:t> </a:t>
            </a:r>
            <a:r>
              <a:rPr lang="de-CH" b="1" dirty="0" err="1"/>
              <a:t>of</a:t>
            </a:r>
            <a:r>
              <a:rPr lang="de-CH" b="1" dirty="0"/>
              <a:t> </a:t>
            </a:r>
            <a:r>
              <a:rPr lang="de-CH" b="1" dirty="0" err="1"/>
              <a:t>the</a:t>
            </a:r>
            <a:r>
              <a:rPr lang="de-CH" b="1" dirty="0"/>
              <a:t> Swiss Rules </a:t>
            </a:r>
            <a:r>
              <a:rPr lang="de-CH" b="1" dirty="0" smtClean="0"/>
              <a:t>2012</a:t>
            </a:r>
          </a:p>
          <a:p>
            <a:pPr marL="361950" lvl="1" indent="-361950" eaLnBrk="1" hangingPunct="1"/>
            <a:r>
              <a:rPr lang="en-US" sz="2400" dirty="0"/>
              <a:t>Interim measures.</a:t>
            </a:r>
          </a:p>
          <a:p>
            <a:pPr marL="361950" lvl="1" indent="-361950" eaLnBrk="1" hangingPunct="1"/>
            <a:r>
              <a:rPr lang="en-US" sz="2400" dirty="0"/>
              <a:t>Emergency relief.</a:t>
            </a:r>
          </a:p>
          <a:p>
            <a:pPr marL="361950" lvl="1" indent="-361950" eaLnBrk="1" hangingPunct="1"/>
            <a:r>
              <a:rPr lang="en-US" sz="2400" dirty="0"/>
              <a:t>Consolidation.</a:t>
            </a:r>
          </a:p>
          <a:p>
            <a:pPr marL="361950" lvl="1" indent="-361950" eaLnBrk="1" hangingPunct="1"/>
            <a:r>
              <a:rPr lang="en-US" sz="2400" dirty="0"/>
              <a:t>Joinder.</a:t>
            </a:r>
          </a:p>
          <a:p>
            <a:pPr marL="361950" lvl="1" indent="-361950" eaLnBrk="1" hangingPunct="1"/>
            <a:r>
              <a:rPr lang="en-US" sz="2400" dirty="0"/>
              <a:t>Expedited procedure.</a:t>
            </a:r>
          </a:p>
        </p:txBody>
      </p:sp>
    </p:spTree>
    <p:extLst>
      <p:ext uri="{BB962C8B-B14F-4D97-AF65-F5344CB8AC3E}">
        <p14:creationId xmlns:p14="http://schemas.microsoft.com/office/powerpoint/2010/main" val="1954864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229600" cy="4392488"/>
          </a:xfrm>
        </p:spPr>
        <p:txBody>
          <a:bodyPr/>
          <a:lstStyle/>
          <a:p>
            <a:pPr marL="0" lvl="1" indent="0" eaLnBrk="1" hangingPunct="1">
              <a:spcBef>
                <a:spcPts val="600"/>
              </a:spcBef>
              <a:spcAft>
                <a:spcPts val="1200"/>
              </a:spcAft>
              <a:buNone/>
            </a:pPr>
            <a:r>
              <a:rPr lang="en-US" b="1" dirty="0"/>
              <a:t>Initiation of the arbitral proceedings (1)</a:t>
            </a:r>
            <a:endParaRPr lang="de-CH" b="1" dirty="0" smtClean="0"/>
          </a:p>
          <a:p>
            <a:pPr marL="361950" lvl="1" indent="-361950" eaLnBrk="1" hangingPunct="1"/>
            <a:r>
              <a:rPr lang="en-US" sz="2400" dirty="0"/>
              <a:t>Notice of Arbitration:</a:t>
            </a:r>
          </a:p>
          <a:p>
            <a:pPr marL="725488" lvl="2" indent="-363538" eaLnBrk="1" hangingPunct="1"/>
            <a:r>
              <a:rPr lang="en-US" sz="2000" dirty="0"/>
              <a:t>Submission to the Secretariat of the Arbitration Court.</a:t>
            </a:r>
          </a:p>
          <a:p>
            <a:pPr marL="725488" lvl="2" indent="-363538" eaLnBrk="1" hangingPunct="1"/>
            <a:r>
              <a:rPr lang="en-US" sz="2000" dirty="0"/>
              <a:t>Content: Cornerstones of the arbitration (Art. 3(3)).</a:t>
            </a:r>
          </a:p>
          <a:p>
            <a:pPr marL="725488" lvl="2" indent="-363538" eaLnBrk="1" hangingPunct="1"/>
            <a:r>
              <a:rPr lang="en-US" sz="2000" dirty="0"/>
              <a:t>A proposal as to the number of arbitrators (i.e. one or three), the language and the seat of the arbitration, if the parties have not previously agreed thereon (Art. 3(3)(g)).</a:t>
            </a:r>
          </a:p>
          <a:p>
            <a:pPr marL="725488" lvl="2" indent="-363538" eaLnBrk="1" hangingPunct="1"/>
            <a:r>
              <a:rPr lang="en-US" sz="2000" dirty="0"/>
              <a:t>Claimant’s designation of one or more arbitrators, if the parties agreement so requires (Art. 3(3)(h)).</a:t>
            </a:r>
          </a:p>
          <a:p>
            <a:pPr marL="725488" lvl="2" indent="-363538" eaLnBrk="1" hangingPunct="1"/>
            <a:r>
              <a:rPr lang="en-US" sz="2000" dirty="0"/>
              <a:t>Optional: Proposal for the appointment of a sole arbitrator, if applicable.</a:t>
            </a:r>
          </a:p>
          <a:p>
            <a:pPr marL="725488" lvl="2" indent="-363538" eaLnBrk="1" hangingPunct="1"/>
            <a:r>
              <a:rPr lang="en-US" sz="2000" dirty="0"/>
              <a:t>Optional: Statement of Claim.</a:t>
            </a:r>
          </a:p>
        </p:txBody>
      </p:sp>
    </p:spTree>
    <p:extLst>
      <p:ext uri="{BB962C8B-B14F-4D97-AF65-F5344CB8AC3E}">
        <p14:creationId xmlns:p14="http://schemas.microsoft.com/office/powerpoint/2010/main" val="1954864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229600" cy="4392488"/>
          </a:xfrm>
        </p:spPr>
        <p:txBody>
          <a:bodyPr/>
          <a:lstStyle/>
          <a:p>
            <a:pPr marL="0" lvl="1" indent="0" eaLnBrk="1" hangingPunct="1">
              <a:spcBef>
                <a:spcPts val="600"/>
              </a:spcBef>
              <a:spcAft>
                <a:spcPts val="1200"/>
              </a:spcAft>
              <a:buNone/>
            </a:pPr>
            <a:r>
              <a:rPr lang="en-US" b="1" dirty="0"/>
              <a:t>Initiation of the arbitral proceedings </a:t>
            </a:r>
            <a:r>
              <a:rPr lang="en-US" b="1" dirty="0" smtClean="0"/>
              <a:t>(2)</a:t>
            </a:r>
            <a:endParaRPr lang="de-CH" b="1" dirty="0" smtClean="0"/>
          </a:p>
          <a:p>
            <a:pPr marL="361950" lvl="1" indent="-361950" eaLnBrk="1" hangingPunct="1"/>
            <a:r>
              <a:rPr lang="en-US" sz="2400" dirty="0"/>
              <a:t>Answer to the Notice of </a:t>
            </a:r>
            <a:r>
              <a:rPr lang="en-US" sz="2400" dirty="0" smtClean="0"/>
              <a:t>Arbitration (1):</a:t>
            </a:r>
            <a:endParaRPr lang="en-US" sz="2400" dirty="0"/>
          </a:p>
          <a:p>
            <a:pPr marL="762000" lvl="2" indent="-361950" eaLnBrk="1" hangingPunct="1"/>
            <a:r>
              <a:rPr lang="en-US" sz="2000" dirty="0"/>
              <a:t>Submission to the Secretariat of the Arbitration Court.</a:t>
            </a:r>
          </a:p>
          <a:p>
            <a:pPr marL="762000" lvl="2" indent="-361950" eaLnBrk="1" hangingPunct="1"/>
            <a:r>
              <a:rPr lang="en-US" sz="2000" dirty="0"/>
              <a:t>Content: Comments to the Notice of Arbitration.</a:t>
            </a:r>
          </a:p>
          <a:p>
            <a:pPr marL="762000" lvl="2" indent="-361950" eaLnBrk="1" hangingPunct="1"/>
            <a:r>
              <a:rPr lang="en-US" sz="2000" dirty="0"/>
              <a:t>Any plea that an arbitral tribunal constituted under the Swiss Rules lacks jurisdiction (Art. 3(7)(b)).</a:t>
            </a:r>
          </a:p>
          <a:p>
            <a:pPr marL="762000" lvl="2" indent="-361950" eaLnBrk="1" hangingPunct="1"/>
            <a:r>
              <a:rPr lang="en-US" sz="2000" dirty="0"/>
              <a:t>A proposal as to the number of arbitrators (i.e. one or three), the language and the seat of the </a:t>
            </a:r>
            <a:r>
              <a:rPr lang="en-US" sz="2000" dirty="0" smtClean="0"/>
              <a:t>arbitration if proposed by Claimant under Art. 3(3)(g) </a:t>
            </a:r>
            <a:r>
              <a:rPr lang="en-US" sz="2000" dirty="0"/>
              <a:t>(Art. 3(7)(e)).</a:t>
            </a:r>
          </a:p>
          <a:p>
            <a:pPr marL="762000" lvl="2" indent="-361950" eaLnBrk="1" hangingPunct="1"/>
            <a:r>
              <a:rPr lang="en-US" sz="2000" dirty="0"/>
              <a:t>Claimant’s designation of one or more arbitrators, if the parties agreement so requires (Art. 3(7)(f</a:t>
            </a:r>
            <a:r>
              <a:rPr lang="en-US" sz="2000" dirty="0" smtClean="0"/>
              <a:t>)).</a:t>
            </a:r>
            <a:endParaRPr lang="en-US" sz="2000" dirty="0"/>
          </a:p>
        </p:txBody>
      </p:sp>
    </p:spTree>
    <p:extLst>
      <p:ext uri="{BB962C8B-B14F-4D97-AF65-F5344CB8AC3E}">
        <p14:creationId xmlns:p14="http://schemas.microsoft.com/office/powerpoint/2010/main" val="3400214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229600" cy="4392488"/>
          </a:xfrm>
        </p:spPr>
        <p:txBody>
          <a:bodyPr/>
          <a:lstStyle/>
          <a:p>
            <a:pPr marL="0" lvl="1" indent="0" eaLnBrk="1" hangingPunct="1">
              <a:spcBef>
                <a:spcPts val="600"/>
              </a:spcBef>
              <a:spcAft>
                <a:spcPts val="1200"/>
              </a:spcAft>
              <a:buNone/>
            </a:pPr>
            <a:r>
              <a:rPr lang="en-US" b="1" dirty="0"/>
              <a:t>Initiation of the arbitral proceedings </a:t>
            </a:r>
            <a:r>
              <a:rPr lang="en-US" b="1" dirty="0" smtClean="0"/>
              <a:t>(3)</a:t>
            </a:r>
            <a:endParaRPr lang="de-CH" b="1" dirty="0" smtClean="0"/>
          </a:p>
          <a:p>
            <a:pPr marL="361950" lvl="1" indent="-361950" eaLnBrk="1" hangingPunct="1"/>
            <a:r>
              <a:rPr lang="en-US" sz="2400" dirty="0"/>
              <a:t>Answer to the Notice of </a:t>
            </a:r>
            <a:r>
              <a:rPr lang="en-US" sz="2400" dirty="0" smtClean="0"/>
              <a:t>Arbitration (2):</a:t>
            </a:r>
            <a:endParaRPr lang="en-US" sz="2400" dirty="0"/>
          </a:p>
          <a:p>
            <a:pPr marL="762000" lvl="2" indent="-361950" eaLnBrk="1" hangingPunct="1"/>
            <a:r>
              <a:rPr lang="en-US" sz="2000" dirty="0" smtClean="0"/>
              <a:t>Optional</a:t>
            </a:r>
            <a:r>
              <a:rPr lang="en-US" sz="2000" dirty="0"/>
              <a:t>: Proposal for the appointment of a sole arbitrator, if applicable.</a:t>
            </a:r>
          </a:p>
          <a:p>
            <a:pPr marL="762000" lvl="2" indent="-361950" eaLnBrk="1" hangingPunct="1"/>
            <a:r>
              <a:rPr lang="en-US" sz="2000" dirty="0"/>
              <a:t>Optional: Statement of </a:t>
            </a:r>
            <a:r>
              <a:rPr lang="en-US" sz="2000" dirty="0" err="1"/>
              <a:t>Defence</a:t>
            </a:r>
            <a:r>
              <a:rPr lang="en-US" sz="2000" dirty="0"/>
              <a:t>.</a:t>
            </a:r>
          </a:p>
          <a:p>
            <a:pPr marL="762000" lvl="2" indent="-361950" eaLnBrk="1" hangingPunct="1"/>
            <a:r>
              <a:rPr lang="en-US" sz="2000" dirty="0"/>
              <a:t>In principle: any counterclaim or set-off </a:t>
            </a:r>
            <a:r>
              <a:rPr lang="en-US" sz="2000" dirty="0" err="1"/>
              <a:t>defence</a:t>
            </a:r>
            <a:r>
              <a:rPr lang="en-US" sz="2000" dirty="0"/>
              <a:t> (Art. 3(10)).</a:t>
            </a:r>
          </a:p>
        </p:txBody>
      </p:sp>
    </p:spTree>
    <p:extLst>
      <p:ext uri="{BB962C8B-B14F-4D97-AF65-F5344CB8AC3E}">
        <p14:creationId xmlns:p14="http://schemas.microsoft.com/office/powerpoint/2010/main" val="2146158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229600" cy="4392488"/>
          </a:xfrm>
        </p:spPr>
        <p:txBody>
          <a:bodyPr/>
          <a:lstStyle/>
          <a:p>
            <a:pPr marL="0" lvl="1" indent="0" eaLnBrk="1" hangingPunct="1">
              <a:spcBef>
                <a:spcPts val="600"/>
              </a:spcBef>
              <a:spcAft>
                <a:spcPts val="1200"/>
              </a:spcAft>
              <a:buNone/>
            </a:pPr>
            <a:r>
              <a:rPr lang="en-US" b="1" dirty="0"/>
              <a:t>Initiation of the arbitral proceedings </a:t>
            </a:r>
            <a:r>
              <a:rPr lang="en-US" b="1" dirty="0" smtClean="0"/>
              <a:t>(4)</a:t>
            </a:r>
            <a:endParaRPr lang="de-CH" b="1" dirty="0" smtClean="0"/>
          </a:p>
          <a:p>
            <a:pPr marL="361950" lvl="1" indent="-361950" eaLnBrk="1" hangingPunct="1"/>
            <a:r>
              <a:rPr lang="en-US" sz="2400" dirty="0"/>
              <a:t>«Gatekeeper» </a:t>
            </a:r>
            <a:r>
              <a:rPr lang="en-US" sz="2400" dirty="0" smtClean="0"/>
              <a:t>function </a:t>
            </a:r>
            <a:r>
              <a:rPr lang="en-US" sz="2400" dirty="0"/>
              <a:t>of the Arbitration Court </a:t>
            </a:r>
            <a:r>
              <a:rPr lang="en-US" sz="2400" dirty="0" smtClean="0"/>
              <a:t/>
            </a:r>
            <a:br>
              <a:rPr lang="en-US" sz="2400" dirty="0" smtClean="0"/>
            </a:br>
            <a:r>
              <a:rPr lang="en-US" sz="2400" dirty="0" smtClean="0"/>
              <a:t>(</a:t>
            </a:r>
            <a:r>
              <a:rPr lang="en-US" sz="2400" dirty="0"/>
              <a:t>Art. 3(12</a:t>
            </a:r>
            <a:r>
              <a:rPr lang="en-US" sz="2400" dirty="0" smtClean="0"/>
              <a:t>)): </a:t>
            </a:r>
            <a:r>
              <a:rPr lang="en-US" sz="2400" dirty="0"/>
              <a:t>Prima facie jurisdiction test </a:t>
            </a:r>
            <a:r>
              <a:rPr lang="en-US" sz="2400" dirty="0" smtClean="0"/>
              <a:t>if</a:t>
            </a:r>
            <a:r>
              <a:rPr lang="en-US" sz="2400" dirty="0"/>
              <a:t>:</a:t>
            </a:r>
          </a:p>
          <a:p>
            <a:pPr marL="762000" lvl="2" indent="-361950" eaLnBrk="1" hangingPunct="1"/>
            <a:r>
              <a:rPr lang="en-US" sz="2000" dirty="0"/>
              <a:t>Respondent has not filed an Answer to the Notice of </a:t>
            </a:r>
            <a:r>
              <a:rPr lang="en-US" sz="2000" dirty="0" smtClean="0"/>
              <a:t>Arbitration;</a:t>
            </a:r>
            <a:endParaRPr lang="en-US" sz="2000" dirty="0"/>
          </a:p>
          <a:p>
            <a:pPr marL="762000" lvl="2" indent="-361950" eaLnBrk="1" hangingPunct="1"/>
            <a:r>
              <a:rPr lang="en-US" sz="2000" dirty="0"/>
              <a:t>Respondent </a:t>
            </a:r>
            <a:r>
              <a:rPr lang="en-US" sz="2000" dirty="0" smtClean="0"/>
              <a:t>objects </a:t>
            </a:r>
            <a:r>
              <a:rPr lang="en-US" sz="2000" dirty="0"/>
              <a:t>to the proceedings being </a:t>
            </a:r>
            <a:r>
              <a:rPr lang="en-US" sz="2000" dirty="0" smtClean="0"/>
              <a:t>administered </a:t>
            </a:r>
            <a:r>
              <a:rPr lang="en-US" sz="2000" dirty="0"/>
              <a:t>under the Swiss Rules.</a:t>
            </a:r>
          </a:p>
          <a:p>
            <a:pPr marL="361950" lvl="1" indent="-361950" eaLnBrk="1" hangingPunct="1"/>
            <a:r>
              <a:rPr lang="en-US" sz="2400" dirty="0"/>
              <a:t>Explicit competence of the Arbitration Court to terminate the arbitral proceedings if they become unnecessary or impossible (Art. 5(4)).</a:t>
            </a:r>
          </a:p>
        </p:txBody>
      </p:sp>
    </p:spTree>
    <p:extLst>
      <p:ext uri="{BB962C8B-B14F-4D97-AF65-F5344CB8AC3E}">
        <p14:creationId xmlns:p14="http://schemas.microsoft.com/office/powerpoint/2010/main" val="1103537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229600" cy="4392488"/>
          </a:xfrm>
        </p:spPr>
        <p:txBody>
          <a:bodyPr/>
          <a:lstStyle/>
          <a:p>
            <a:pPr marL="0" lvl="1" indent="0" eaLnBrk="1" hangingPunct="1">
              <a:spcBef>
                <a:spcPts val="600"/>
              </a:spcBef>
              <a:spcAft>
                <a:spcPts val="1200"/>
              </a:spcAft>
              <a:buNone/>
            </a:pPr>
            <a:r>
              <a:rPr lang="en-US" b="1" dirty="0"/>
              <a:t>Constitution of the arbitral tribunal (</a:t>
            </a:r>
            <a:r>
              <a:rPr lang="en-US" b="1" dirty="0" smtClean="0"/>
              <a:t>1)</a:t>
            </a:r>
            <a:endParaRPr lang="de-CH" b="1" dirty="0" smtClean="0"/>
          </a:p>
          <a:p>
            <a:pPr marL="361950" lvl="1" indent="-361950" eaLnBrk="1" hangingPunct="1"/>
            <a:r>
              <a:rPr lang="en-US" sz="2200" dirty="0"/>
              <a:t>All arbitrators have to be confirmed by the Arbitration Court (Art. 5(1)).</a:t>
            </a:r>
          </a:p>
          <a:p>
            <a:pPr marL="361950" lvl="1" indent="-361950" eaLnBrk="1" hangingPunct="1"/>
            <a:r>
              <a:rPr lang="en-US" sz="2200" dirty="0" smtClean="0"/>
              <a:t>In </a:t>
            </a:r>
            <a:r>
              <a:rPr lang="en-US" sz="2200" dirty="0"/>
              <a:t>case of non-confirmation new appointment by the parties/arbitrators or, in exceptional cases, by the Arbitration Court (Art. 5(2)).</a:t>
            </a:r>
          </a:p>
          <a:p>
            <a:pPr marL="361950" lvl="1" indent="-361950" eaLnBrk="1" hangingPunct="1"/>
            <a:r>
              <a:rPr lang="en-US" sz="2200" dirty="0"/>
              <a:t>Residual power of the Arbitration Court to effect the </a:t>
            </a:r>
            <a:r>
              <a:rPr lang="en-US" sz="2200" dirty="0" err="1" smtClean="0"/>
              <a:t>constitu-tion</a:t>
            </a:r>
            <a:r>
              <a:rPr lang="en-US" sz="2200" dirty="0" smtClean="0"/>
              <a:t> </a:t>
            </a:r>
            <a:r>
              <a:rPr lang="en-US" sz="2200" dirty="0"/>
              <a:t>of the arbitral tribunal in case of a failure (Art. 5(3)).</a:t>
            </a:r>
          </a:p>
          <a:p>
            <a:pPr marL="361950" lvl="1" indent="-361950" eaLnBrk="1" hangingPunct="1"/>
            <a:r>
              <a:rPr lang="en-US" sz="2200" dirty="0"/>
              <a:t>Transmission of the file to the arbitral tribunal without delay once the registration fee and any provisional deposit was paid and all arbitrators were confirmed (Art. 5(5)).</a:t>
            </a:r>
          </a:p>
        </p:txBody>
      </p:sp>
    </p:spTree>
    <p:extLst>
      <p:ext uri="{BB962C8B-B14F-4D97-AF65-F5344CB8AC3E}">
        <p14:creationId xmlns:p14="http://schemas.microsoft.com/office/powerpoint/2010/main" val="282609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539552" y="1988840"/>
            <a:ext cx="8229600" cy="4392488"/>
          </a:xfrm>
        </p:spPr>
        <p:txBody>
          <a:bodyPr/>
          <a:lstStyle/>
          <a:p>
            <a:pPr marL="0" lvl="1" indent="0" eaLnBrk="1" hangingPunct="1">
              <a:spcBef>
                <a:spcPts val="600"/>
              </a:spcBef>
              <a:spcAft>
                <a:spcPts val="1200"/>
              </a:spcAft>
              <a:buNone/>
            </a:pPr>
            <a:r>
              <a:rPr lang="en-US" b="1" dirty="0"/>
              <a:t>Constitution of the arbitral tribunal </a:t>
            </a:r>
            <a:r>
              <a:rPr lang="en-US" b="1" dirty="0" smtClean="0"/>
              <a:t>(2)</a:t>
            </a:r>
            <a:endParaRPr lang="de-CH" b="1" dirty="0" smtClean="0"/>
          </a:p>
          <a:p>
            <a:pPr marL="361950" lvl="1" indent="-361950" eaLnBrk="1" hangingPunct="1"/>
            <a:r>
              <a:rPr lang="en-US" sz="2400" dirty="0" smtClean="0"/>
              <a:t>Number or arbitrators (Art. 6):</a:t>
            </a:r>
            <a:endParaRPr lang="en-US" sz="2400" dirty="0"/>
          </a:p>
          <a:p>
            <a:pPr marL="762000" lvl="2" indent="-361950" eaLnBrk="1" hangingPunct="1"/>
            <a:r>
              <a:rPr lang="en-US" sz="2000" dirty="0" smtClean="0"/>
              <a:t>Sole arbitrator or three-member arbitral tribunal.</a:t>
            </a:r>
          </a:p>
          <a:p>
            <a:pPr marL="762000" lvl="2" indent="-361950" eaLnBrk="1" hangingPunct="1"/>
            <a:r>
              <a:rPr lang="en-US" sz="2000" dirty="0" smtClean="0"/>
              <a:t>Determination by the Arbitration Court.</a:t>
            </a:r>
          </a:p>
          <a:p>
            <a:pPr marL="762000" lvl="2" indent="-361950" eaLnBrk="1" hangingPunct="1"/>
            <a:r>
              <a:rPr lang="en-US" sz="2000" dirty="0" smtClean="0"/>
              <a:t>As a rule sole </a:t>
            </a:r>
            <a:r>
              <a:rPr lang="en-US" sz="2000" dirty="0"/>
              <a:t>arbitrator, unless </a:t>
            </a:r>
            <a:r>
              <a:rPr lang="en-US" sz="2000" dirty="0" smtClean="0"/>
              <a:t>the complexity </a:t>
            </a:r>
            <a:r>
              <a:rPr lang="en-US" sz="2000" dirty="0"/>
              <a:t>of the subject matter and/or the amount in dispute justify </a:t>
            </a:r>
            <a:r>
              <a:rPr lang="en-US" sz="2000" dirty="0" smtClean="0"/>
              <a:t>a </a:t>
            </a:r>
            <a:r>
              <a:rPr lang="en-US" sz="2000" dirty="0"/>
              <a:t>three-member arbitral </a:t>
            </a:r>
            <a:r>
              <a:rPr lang="en-US" sz="2000" dirty="0" smtClean="0"/>
              <a:t>tribunal.</a:t>
            </a:r>
          </a:p>
          <a:p>
            <a:pPr marL="762000" lvl="2" indent="-361950" eaLnBrk="1" hangingPunct="1"/>
            <a:r>
              <a:rPr lang="en-US" sz="2000" dirty="0" smtClean="0"/>
              <a:t>Application of </a:t>
            </a:r>
            <a:r>
              <a:rPr lang="en-US" sz="2000" dirty="0"/>
              <a:t>Expedited </a:t>
            </a:r>
            <a:r>
              <a:rPr lang="en-US" sz="2000" dirty="0" smtClean="0"/>
              <a:t>Procedure (Art. 42(2)) where </a:t>
            </a:r>
            <a:r>
              <a:rPr lang="en-US" sz="2000" dirty="0"/>
              <a:t>the amount in dispute does not exceed CHF </a:t>
            </a:r>
            <a:r>
              <a:rPr lang="en-US" sz="2000" dirty="0" smtClean="0"/>
              <a:t>1'000'000.</a:t>
            </a:r>
          </a:p>
          <a:p>
            <a:pPr marL="762000" lvl="2" indent="-361950" eaLnBrk="1" hangingPunct="1"/>
            <a:endParaRPr lang="en-US" sz="1800" dirty="0" smtClean="0"/>
          </a:p>
          <a:p>
            <a:pPr marL="762000" lvl="2" indent="-361950" eaLnBrk="1" hangingPunct="1"/>
            <a:endParaRPr lang="en-US" sz="1800" dirty="0"/>
          </a:p>
          <a:p>
            <a:pPr marL="762000" lvl="2" indent="-361950" eaLnBrk="1" hangingPunct="1"/>
            <a:endParaRPr lang="en-US" sz="1800" dirty="0"/>
          </a:p>
        </p:txBody>
      </p:sp>
    </p:spTree>
    <p:extLst>
      <p:ext uri="{BB962C8B-B14F-4D97-AF65-F5344CB8AC3E}">
        <p14:creationId xmlns:p14="http://schemas.microsoft.com/office/powerpoint/2010/main" val="859591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3307</Words>
  <Application>Microsoft Office PowerPoint</Application>
  <PresentationFormat>Bildschirmpräsentation (4:3)</PresentationFormat>
  <Paragraphs>315</Paragraphs>
  <Slides>26</Slides>
  <Notes>26</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26</vt:i4>
      </vt:variant>
    </vt:vector>
  </HeadingPairs>
  <TitlesOfParts>
    <vt:vector size="33" baseType="lpstr">
      <vt:lpstr>Arial</vt:lpstr>
      <vt:lpstr>Calibri</vt:lpstr>
      <vt:lpstr>Verdana</vt:lpstr>
      <vt:lpstr>Frutiger LT 57 Cn</vt:lpstr>
      <vt:lpstr>Wingdings</vt:lpstr>
      <vt:lpstr>Standarddesign</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Swiss Rules - Presentation Belgrade (Final Version; 09.12.2015)</dc:title>
  <dc:subject>DTYP:;SPRACHE:;AKOP:-1;DAUER:0;MandatsNr:;AdressNr:;WSTATE:;DSTATE:;OWNER:;VERSION:</dc:subject>
  <dc:creator> / </dc:creator>
  <cp:keywords/>
  <dc:description/>
  <cp:lastModifiedBy>Oetiker, Christian (352)</cp:lastModifiedBy>
  <cp:revision>248</cp:revision>
  <cp:lastPrinted>2012-10-04T09:14:11Z</cp:lastPrinted>
  <dcterms:created xsi:type="dcterms:W3CDTF">2011-08-31T09:11:48Z</dcterms:created>
  <dcterms:modified xsi:type="dcterms:W3CDTF">2015-12-08T11:19:29Z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_KEY">
    <vt:lpwstr>0003104171</vt:lpwstr>
  </property>
</Properties>
</file>