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493" r:id="rId2"/>
    <p:sldId id="456" r:id="rId3"/>
    <p:sldId id="458" r:id="rId4"/>
    <p:sldId id="464" r:id="rId5"/>
    <p:sldId id="499" r:id="rId6"/>
    <p:sldId id="512" r:id="rId7"/>
    <p:sldId id="475" r:id="rId8"/>
    <p:sldId id="463" r:id="rId9"/>
    <p:sldId id="498" r:id="rId10"/>
    <p:sldId id="513" r:id="rId11"/>
    <p:sldId id="514" r:id="rId12"/>
    <p:sldId id="515" r:id="rId13"/>
    <p:sldId id="516" r:id="rId14"/>
    <p:sldId id="523" r:id="rId15"/>
    <p:sldId id="522" r:id="rId16"/>
    <p:sldId id="524" r:id="rId17"/>
    <p:sldId id="364" r:id="rId18"/>
    <p:sldId id="368" r:id="rId19"/>
    <p:sldId id="5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ahozal, Christopher R." initials="CRD" lastIdx="25" clrIdx="0"/>
  <p:cmAuthor id="1" name="Rogers, Catherine" initials="CA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E97"/>
    <a:srgbClr val="FFC000"/>
    <a:srgbClr val="003399"/>
    <a:srgbClr val="154D97"/>
    <a:srgbClr val="FFE2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95934" autoAdjust="0"/>
  </p:normalViewPr>
  <p:slideViewPr>
    <p:cSldViewPr>
      <p:cViewPr varScale="1">
        <p:scale>
          <a:sx n="110" d="100"/>
          <a:sy n="110" d="100"/>
        </p:scale>
        <p:origin x="1544" y="176"/>
      </p:cViewPr>
      <p:guideLst>
        <p:guide orient="horz" pos="2160"/>
        <p:guide pos="2880"/>
      </p:guideLst>
    </p:cSldViewPr>
  </p:slideViewPr>
  <p:notesTextViewPr>
    <p:cViewPr>
      <p:scale>
        <a:sx n="1" d="1"/>
        <a:sy n="1" d="1"/>
      </p:scale>
      <p:origin x="0" y="0"/>
    </p:cViewPr>
  </p:notesTextViewPr>
  <p:sorterViewPr>
    <p:cViewPr>
      <p:scale>
        <a:sx n="100" d="100"/>
        <a:sy n="100" d="100"/>
      </p:scale>
      <p:origin x="0" y="-30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_Worksheet2.xlsx"/><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Comparison</a:t>
            </a:r>
            <a:r>
              <a:rPr lang="en-US" sz="2800" baseline="0"/>
              <a:t> of Percentage </a:t>
            </a:r>
          </a:p>
          <a:p>
            <a:pPr>
              <a:defRPr sz="2800"/>
            </a:pPr>
            <a:r>
              <a:rPr lang="en-US" sz="2800" baseline="0"/>
              <a:t>Grants of Procedural Rulings</a:t>
            </a: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Sheet1!$B$1</c:f>
              <c:strCache>
                <c:ptCount val="1"/>
                <c:pt idx="0">
                  <c:v>Atremis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Jurisdictional Rulings</c:v>
                </c:pt>
                <c:pt idx="1">
                  <c:v>Encouraged Settlement/Mediation</c:v>
                </c:pt>
                <c:pt idx="2">
                  <c:v>Interim Measures</c:v>
                </c:pt>
                <c:pt idx="3">
                  <c:v>Bifurcation</c:v>
                </c:pt>
                <c:pt idx="4">
                  <c:v>Document Production</c:v>
                </c:pt>
              </c:strCache>
            </c:strRef>
          </c:cat>
          <c:val>
            <c:numRef>
              <c:f>Sheet1!$B$2:$B$6</c:f>
              <c:numCache>
                <c:formatCode>0%</c:formatCode>
                <c:ptCount val="5"/>
                <c:pt idx="0">
                  <c:v>0.3</c:v>
                </c:pt>
                <c:pt idx="1">
                  <c:v>0.5</c:v>
                </c:pt>
                <c:pt idx="2">
                  <c:v>0.4</c:v>
                </c:pt>
                <c:pt idx="3">
                  <c:v>0.5</c:v>
                </c:pt>
                <c:pt idx="4">
                  <c:v>0.8</c:v>
                </c:pt>
              </c:numCache>
            </c:numRef>
          </c:val>
          <c:extLst xmlns:c16r2="http://schemas.microsoft.com/office/drawing/2015/06/chart">
            <c:ext xmlns:c16="http://schemas.microsoft.com/office/drawing/2014/chart" uri="{C3380CC4-5D6E-409C-BE32-E72D297353CC}">
              <c16:uniqueId val="{00000000-6662-4C46-BA58-A743A0F1403E}"/>
            </c:ext>
          </c:extLst>
        </c:ser>
        <c:ser>
          <c:idx val="1"/>
          <c:order val="1"/>
          <c:tx>
            <c:strRef>
              <c:f>Sheet1!$C$1</c:f>
              <c:strCache>
                <c:ptCount val="1"/>
                <c:pt idx="0">
                  <c:v>Baccus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Jurisdictional Rulings</c:v>
                </c:pt>
                <c:pt idx="1">
                  <c:v>Encouraged Settlement/Mediation</c:v>
                </c:pt>
                <c:pt idx="2">
                  <c:v>Interim Measures</c:v>
                </c:pt>
                <c:pt idx="3">
                  <c:v>Bifurcation</c:v>
                </c:pt>
                <c:pt idx="4">
                  <c:v>Document Production</c:v>
                </c:pt>
              </c:strCache>
            </c:strRef>
          </c:cat>
          <c:val>
            <c:numRef>
              <c:f>Sheet1!$C$2:$C$6</c:f>
              <c:numCache>
                <c:formatCode>0%</c:formatCode>
                <c:ptCount val="5"/>
                <c:pt idx="0">
                  <c:v>0.12</c:v>
                </c:pt>
                <c:pt idx="1">
                  <c:v>0.3</c:v>
                </c:pt>
                <c:pt idx="2">
                  <c:v>0.5</c:v>
                </c:pt>
                <c:pt idx="3">
                  <c:v>0.2</c:v>
                </c:pt>
                <c:pt idx="4">
                  <c:v>0.7</c:v>
                </c:pt>
              </c:numCache>
            </c:numRef>
          </c:val>
          <c:extLst xmlns:c16r2="http://schemas.microsoft.com/office/drawing/2015/06/chart">
            <c:ext xmlns:c16="http://schemas.microsoft.com/office/drawing/2014/chart" uri="{C3380CC4-5D6E-409C-BE32-E72D297353CC}">
              <c16:uniqueId val="{00000001-6662-4C46-BA58-A743A0F1403E}"/>
            </c:ext>
          </c:extLst>
        </c:ser>
        <c:ser>
          <c:idx val="2"/>
          <c:order val="2"/>
          <c:tx>
            <c:strRef>
              <c:f>Sheet1!$D$1</c:f>
              <c:strCache>
                <c:ptCount val="1"/>
                <c:pt idx="0">
                  <c:v>Ceres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Jurisdictional Rulings</c:v>
                </c:pt>
                <c:pt idx="1">
                  <c:v>Encouraged Settlement/Mediation</c:v>
                </c:pt>
                <c:pt idx="2">
                  <c:v>Interim Measures</c:v>
                </c:pt>
                <c:pt idx="3">
                  <c:v>Bifurcation</c:v>
                </c:pt>
                <c:pt idx="4">
                  <c:v>Document Production</c:v>
                </c:pt>
              </c:strCache>
            </c:strRef>
          </c:cat>
          <c:val>
            <c:numRef>
              <c:f>Sheet1!$D$2:$D$6</c:f>
              <c:numCache>
                <c:formatCode>0%</c:formatCode>
                <c:ptCount val="5"/>
                <c:pt idx="0">
                  <c:v>0.45</c:v>
                </c:pt>
                <c:pt idx="1">
                  <c:v>0.8</c:v>
                </c:pt>
                <c:pt idx="2">
                  <c:v>0.6</c:v>
                </c:pt>
                <c:pt idx="3">
                  <c:v>0.3</c:v>
                </c:pt>
                <c:pt idx="4">
                  <c:v>0.1</c:v>
                </c:pt>
              </c:numCache>
            </c:numRef>
          </c:val>
          <c:extLst xmlns:c16r2="http://schemas.microsoft.com/office/drawing/2015/06/chart">
            <c:ext xmlns:c16="http://schemas.microsoft.com/office/drawing/2014/chart" uri="{C3380CC4-5D6E-409C-BE32-E72D297353CC}">
              <c16:uniqueId val="{00000002-6662-4C46-BA58-A743A0F1403E}"/>
            </c:ext>
          </c:extLst>
        </c:ser>
        <c:dLbls>
          <c:showLegendKey val="0"/>
          <c:showVal val="0"/>
          <c:showCatName val="0"/>
          <c:showSerName val="0"/>
          <c:showPercent val="0"/>
          <c:showBubbleSize val="0"/>
        </c:dLbls>
        <c:axId val="-2134853136"/>
        <c:axId val="-2134857408"/>
      </c:radarChart>
      <c:catAx>
        <c:axId val="-2134853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134857408"/>
        <c:crosses val="autoZero"/>
        <c:auto val="1"/>
        <c:lblAlgn val="ctr"/>
        <c:lblOffset val="100"/>
        <c:noMultiLvlLbl val="0"/>
      </c:catAx>
      <c:valAx>
        <c:axId val="-213485740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4853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b="0" i="0" baseline="0">
                <a:effectLst/>
              </a:rPr>
              <a:t>Rulings on Requests for Document Production by Artemis</a:t>
            </a:r>
            <a:endParaRPr lang="en-US" sz="3200">
              <a:effectLst/>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Granted All</c:v>
                </c:pt>
              </c:strCache>
            </c:strRef>
          </c:tx>
          <c:spPr>
            <a:solidFill>
              <a:schemeClr val="accent1"/>
            </a:solidFill>
            <a:ln>
              <a:noFill/>
            </a:ln>
            <a:effectLst/>
          </c:spPr>
          <c:invertIfNegative val="0"/>
          <c:cat>
            <c:strRef>
              <c:f>Sheet1!$A$2:$A$4</c:f>
              <c:strCache>
                <c:ptCount val="3"/>
                <c:pt idx="0">
                  <c:v>Claimant Requested</c:v>
                </c:pt>
                <c:pt idx="1">
                  <c:v>Respondent  Requested</c:v>
                </c:pt>
                <c:pt idx="2">
                  <c:v>None requested</c:v>
                </c:pt>
              </c:strCache>
            </c:strRef>
          </c:cat>
          <c:val>
            <c:numRef>
              <c:f>Sheet1!$B$2:$B$4</c:f>
              <c:numCache>
                <c:formatCode>General</c:formatCode>
                <c:ptCount val="3"/>
                <c:pt idx="0">
                  <c:v>2.4</c:v>
                </c:pt>
                <c:pt idx="1">
                  <c:v>4.4</c:v>
                </c:pt>
              </c:numCache>
            </c:numRef>
          </c:val>
          <c:extLst xmlns:c16r2="http://schemas.microsoft.com/office/drawing/2015/06/chart">
            <c:ext xmlns:c16="http://schemas.microsoft.com/office/drawing/2014/chart" uri="{C3380CC4-5D6E-409C-BE32-E72D297353CC}">
              <c16:uniqueId val="{00000000-F57D-44A4-8F31-F4767BD5FE2D}"/>
            </c:ext>
          </c:extLst>
        </c:ser>
        <c:ser>
          <c:idx val="1"/>
          <c:order val="1"/>
          <c:tx>
            <c:strRef>
              <c:f>Sheet1!$C$1</c:f>
              <c:strCache>
                <c:ptCount val="1"/>
                <c:pt idx="0">
                  <c:v>Granted some</c:v>
                </c:pt>
              </c:strCache>
            </c:strRef>
          </c:tx>
          <c:spPr>
            <a:solidFill>
              <a:srgbClr val="65A3FF"/>
            </a:solidFill>
            <a:ln>
              <a:noFill/>
            </a:ln>
            <a:effectLst/>
          </c:spPr>
          <c:invertIfNegative val="0"/>
          <c:cat>
            <c:strRef>
              <c:f>Sheet1!$A$2:$A$4</c:f>
              <c:strCache>
                <c:ptCount val="3"/>
                <c:pt idx="0">
                  <c:v>Claimant Requested</c:v>
                </c:pt>
                <c:pt idx="1">
                  <c:v>Respondent  Requested</c:v>
                </c:pt>
                <c:pt idx="2">
                  <c:v>None requested</c:v>
                </c:pt>
              </c:strCache>
            </c:strRef>
          </c:cat>
          <c:val>
            <c:numRef>
              <c:f>Sheet1!$C$2:$C$4</c:f>
              <c:numCache>
                <c:formatCode>General</c:formatCode>
                <c:ptCount val="3"/>
                <c:pt idx="0">
                  <c:v>1.0</c:v>
                </c:pt>
                <c:pt idx="1">
                  <c:v>3.0</c:v>
                </c:pt>
              </c:numCache>
            </c:numRef>
          </c:val>
          <c:extLst xmlns:c16r2="http://schemas.microsoft.com/office/drawing/2015/06/chart">
            <c:ext xmlns:c16="http://schemas.microsoft.com/office/drawing/2014/chart" uri="{C3380CC4-5D6E-409C-BE32-E72D297353CC}">
              <c16:uniqueId val="{00000001-F57D-44A4-8F31-F4767BD5FE2D}"/>
            </c:ext>
          </c:extLst>
        </c:ser>
        <c:ser>
          <c:idx val="2"/>
          <c:order val="2"/>
          <c:tx>
            <c:strRef>
              <c:f>Sheet1!$D$1</c:f>
              <c:strCache>
                <c:ptCount val="1"/>
                <c:pt idx="0">
                  <c:v>Denied all</c:v>
                </c:pt>
              </c:strCache>
            </c:strRef>
          </c:tx>
          <c:spPr>
            <a:solidFill>
              <a:srgbClr val="CC00FF"/>
            </a:solidFill>
            <a:ln>
              <a:noFill/>
            </a:ln>
            <a:effectLst/>
          </c:spPr>
          <c:invertIfNegative val="0"/>
          <c:cat>
            <c:strRef>
              <c:f>Sheet1!$A$2:$A$4</c:f>
              <c:strCache>
                <c:ptCount val="3"/>
                <c:pt idx="0">
                  <c:v>Claimant Requested</c:v>
                </c:pt>
                <c:pt idx="1">
                  <c:v>Respondent  Requested</c:v>
                </c:pt>
                <c:pt idx="2">
                  <c:v>None requested</c:v>
                </c:pt>
              </c:strCache>
            </c:strRef>
          </c:cat>
          <c:val>
            <c:numRef>
              <c:f>Sheet1!$D$2:$D$4</c:f>
              <c:numCache>
                <c:formatCode>General</c:formatCode>
                <c:ptCount val="3"/>
                <c:pt idx="0">
                  <c:v>2.0</c:v>
                </c:pt>
              </c:numCache>
            </c:numRef>
          </c:val>
          <c:extLst xmlns:c16r2="http://schemas.microsoft.com/office/drawing/2015/06/chart">
            <c:ext xmlns:c16="http://schemas.microsoft.com/office/drawing/2014/chart" uri="{C3380CC4-5D6E-409C-BE32-E72D297353CC}">
              <c16:uniqueId val="{00000002-F57D-44A4-8F31-F4767BD5FE2D}"/>
            </c:ext>
          </c:extLst>
        </c:ser>
        <c:ser>
          <c:idx val="3"/>
          <c:order val="3"/>
          <c:tx>
            <c:strRef>
              <c:f>Sheet1!$E$1</c:f>
              <c:strCache>
                <c:ptCount val="1"/>
                <c:pt idx="0">
                  <c:v>None requested</c:v>
                </c:pt>
              </c:strCache>
            </c:strRef>
          </c:tx>
          <c:spPr>
            <a:solidFill>
              <a:srgbClr val="FFC000"/>
            </a:solidFill>
            <a:ln>
              <a:noFill/>
            </a:ln>
            <a:effectLst/>
          </c:spPr>
          <c:invertIfNegative val="0"/>
          <c:cat>
            <c:strRef>
              <c:f>Sheet1!$A$2:$A$4</c:f>
              <c:strCache>
                <c:ptCount val="3"/>
                <c:pt idx="0">
                  <c:v>Claimant Requested</c:v>
                </c:pt>
                <c:pt idx="1">
                  <c:v>Respondent  Requested</c:v>
                </c:pt>
                <c:pt idx="2">
                  <c:v>None requested</c:v>
                </c:pt>
              </c:strCache>
            </c:strRef>
          </c:cat>
          <c:val>
            <c:numRef>
              <c:f>Sheet1!$E$2:$E$4</c:f>
              <c:numCache>
                <c:formatCode>General</c:formatCode>
                <c:ptCount val="3"/>
                <c:pt idx="2">
                  <c:v>10.0</c:v>
                </c:pt>
              </c:numCache>
            </c:numRef>
          </c:val>
          <c:extLst xmlns:c16r2="http://schemas.microsoft.com/office/drawing/2015/06/chart">
            <c:ext xmlns:c16="http://schemas.microsoft.com/office/drawing/2014/chart" uri="{C3380CC4-5D6E-409C-BE32-E72D297353CC}">
              <c16:uniqueId val="{00000003-F57D-44A4-8F31-F4767BD5FE2D}"/>
            </c:ext>
          </c:extLst>
        </c:ser>
        <c:dLbls>
          <c:showLegendKey val="0"/>
          <c:showVal val="0"/>
          <c:showCatName val="0"/>
          <c:showSerName val="0"/>
          <c:showPercent val="0"/>
          <c:showBubbleSize val="0"/>
        </c:dLbls>
        <c:gapWidth val="219"/>
        <c:overlap val="100"/>
        <c:axId val="2130615792"/>
        <c:axId val="2130578240"/>
      </c:barChart>
      <c:catAx>
        <c:axId val="21306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30578240"/>
        <c:crosses val="autoZero"/>
        <c:auto val="1"/>
        <c:lblAlgn val="ctr"/>
        <c:lblOffset val="100"/>
        <c:noMultiLvlLbl val="0"/>
      </c:catAx>
      <c:valAx>
        <c:axId val="2130578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Number</a:t>
                </a:r>
                <a:r>
                  <a:rPr lang="en-US" sz="1600" baseline="0"/>
                  <a:t> of cases</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061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gn="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Percentage</a:t>
            </a:r>
            <a:r>
              <a:rPr lang="en-US" sz="3200" baseline="0"/>
              <a:t> of Standards Used in Granting</a:t>
            </a:r>
          </a:p>
          <a:p>
            <a:pPr>
              <a:defRPr sz="3200"/>
            </a:pPr>
            <a:r>
              <a:rPr lang="en-US" sz="3200"/>
              <a:t>Document Production</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Artemis</c:v>
                </c:pt>
              </c:strCache>
            </c:strRef>
          </c:tx>
          <c:spPr>
            <a:solidFill>
              <a:srgbClr val="FFC000"/>
            </a:solidFill>
            <a:ln>
              <a:noFill/>
            </a:ln>
            <a:effectLst/>
          </c:spPr>
          <c:invertIfNegative val="0"/>
          <c:cat>
            <c:strRef>
              <c:f>Sheet1!$A$2:$A$5</c:f>
              <c:strCache>
                <c:ptCount val="4"/>
                <c:pt idx="0">
                  <c:v>In accordance party agreement</c:v>
                </c:pt>
                <c:pt idx="1">
                  <c:v>Individually identified documents</c:v>
                </c:pt>
                <c:pt idx="2">
                  <c:v>Narrow categories of documents</c:v>
                </c:pt>
                <c:pt idx="3">
                  <c:v>Broad categories</c:v>
                </c:pt>
              </c:strCache>
            </c:strRef>
          </c:cat>
          <c:val>
            <c:numRef>
              <c:f>Sheet1!$B$2:$B$5</c:f>
              <c:numCache>
                <c:formatCode>0%</c:formatCode>
                <c:ptCount val="4"/>
                <c:pt idx="0">
                  <c:v>0.6</c:v>
                </c:pt>
                <c:pt idx="1">
                  <c:v>0.9</c:v>
                </c:pt>
                <c:pt idx="2">
                  <c:v>0.5</c:v>
                </c:pt>
                <c:pt idx="3">
                  <c:v>0.2</c:v>
                </c:pt>
              </c:numCache>
            </c:numRef>
          </c:val>
          <c:extLst xmlns:c16r2="http://schemas.microsoft.com/office/drawing/2015/06/chart">
            <c:ext xmlns:c16="http://schemas.microsoft.com/office/drawing/2014/chart" uri="{C3380CC4-5D6E-409C-BE32-E72D297353CC}">
              <c16:uniqueId val="{00000000-A285-4B14-96DA-7469F5AB3AAF}"/>
            </c:ext>
          </c:extLst>
        </c:ser>
        <c:ser>
          <c:idx val="1"/>
          <c:order val="1"/>
          <c:tx>
            <c:strRef>
              <c:f>Sheet1!$C$1</c:f>
              <c:strCache>
                <c:ptCount val="1"/>
                <c:pt idx="0">
                  <c:v>All Arbitrators</c:v>
                </c:pt>
              </c:strCache>
            </c:strRef>
          </c:tx>
          <c:spPr>
            <a:solidFill>
              <a:srgbClr val="184E97"/>
            </a:solidFill>
            <a:ln>
              <a:noFill/>
            </a:ln>
            <a:effectLst/>
          </c:spPr>
          <c:invertIfNegative val="0"/>
          <c:cat>
            <c:strRef>
              <c:f>Sheet1!$A$2:$A$5</c:f>
              <c:strCache>
                <c:ptCount val="4"/>
                <c:pt idx="0">
                  <c:v>In accordance party agreement</c:v>
                </c:pt>
                <c:pt idx="1">
                  <c:v>Individually identified documents</c:v>
                </c:pt>
                <c:pt idx="2">
                  <c:v>Narrow categories of documents</c:v>
                </c:pt>
                <c:pt idx="3">
                  <c:v>Broad categories</c:v>
                </c:pt>
              </c:strCache>
            </c:strRef>
          </c:cat>
          <c:val>
            <c:numRef>
              <c:f>Sheet1!$C$2:$C$5</c:f>
              <c:numCache>
                <c:formatCode>0%</c:formatCode>
                <c:ptCount val="4"/>
                <c:pt idx="0">
                  <c:v>0.5</c:v>
                </c:pt>
                <c:pt idx="1">
                  <c:v>0.4</c:v>
                </c:pt>
                <c:pt idx="2">
                  <c:v>0.2</c:v>
                </c:pt>
                <c:pt idx="3">
                  <c:v>0.5</c:v>
                </c:pt>
              </c:numCache>
            </c:numRef>
          </c:val>
          <c:extLst xmlns:c16r2="http://schemas.microsoft.com/office/drawing/2015/06/chart">
            <c:ext xmlns:c16="http://schemas.microsoft.com/office/drawing/2014/chart" uri="{C3380CC4-5D6E-409C-BE32-E72D297353CC}">
              <c16:uniqueId val="{00000001-A285-4B14-96DA-7469F5AB3AAF}"/>
            </c:ext>
          </c:extLst>
        </c:ser>
        <c:dLbls>
          <c:showLegendKey val="0"/>
          <c:showVal val="0"/>
          <c:showCatName val="0"/>
          <c:showSerName val="0"/>
          <c:showPercent val="0"/>
          <c:showBubbleSize val="0"/>
        </c:dLbls>
        <c:gapWidth val="219"/>
        <c:axId val="-2129106944"/>
        <c:axId val="2100406368"/>
      </c:barChart>
      <c:catAx>
        <c:axId val="-212910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00406368"/>
        <c:crosses val="autoZero"/>
        <c:auto val="1"/>
        <c:lblAlgn val="ctr"/>
        <c:lblOffset val="100"/>
        <c:noMultiLvlLbl val="0"/>
      </c:catAx>
      <c:valAx>
        <c:axId val="210040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10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D57413-CB8C-4135-ACA9-4DC0DBBA0AB5}" type="datetimeFigureOut">
              <a:rPr lang="en-US" smtClean="0"/>
              <a:t>2/21/19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AEF49-7681-4DB1-8225-5629B47B7CFD}" type="slidenum">
              <a:rPr lang="en-US" smtClean="0"/>
              <a:t>‹#›</a:t>
            </a:fld>
            <a:endParaRPr lang="en-US"/>
          </a:p>
        </p:txBody>
      </p:sp>
    </p:spTree>
    <p:extLst>
      <p:ext uri="{BB962C8B-B14F-4D97-AF65-F5344CB8AC3E}">
        <p14:creationId xmlns:p14="http://schemas.microsoft.com/office/powerpoint/2010/main" val="264754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AEF49-7681-4DB1-8225-5629B47B7CFD}" type="slidenum">
              <a:rPr lang="en-US" smtClean="0"/>
              <a:t>2</a:t>
            </a:fld>
            <a:endParaRPr lang="en-US"/>
          </a:p>
        </p:txBody>
      </p:sp>
    </p:spTree>
    <p:extLst>
      <p:ext uri="{BB962C8B-B14F-4D97-AF65-F5344CB8AC3E}">
        <p14:creationId xmlns:p14="http://schemas.microsoft.com/office/powerpoint/2010/main" val="2926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AEF49-7681-4DB1-8225-5629B47B7CFD}" type="slidenum">
              <a:rPr lang="en-US" smtClean="0"/>
              <a:t>4</a:t>
            </a:fld>
            <a:endParaRPr lang="en-US"/>
          </a:p>
        </p:txBody>
      </p:sp>
    </p:spTree>
    <p:extLst>
      <p:ext uri="{BB962C8B-B14F-4D97-AF65-F5344CB8AC3E}">
        <p14:creationId xmlns:p14="http://schemas.microsoft.com/office/powerpoint/2010/main" val="402420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3AEF49-7681-4DB1-8225-5629B47B7CFD}" type="slidenum">
              <a:rPr lang="en-US" smtClean="0"/>
              <a:t>13</a:t>
            </a:fld>
            <a:endParaRPr lang="en-US"/>
          </a:p>
        </p:txBody>
      </p:sp>
    </p:spTree>
    <p:extLst>
      <p:ext uri="{BB962C8B-B14F-4D97-AF65-F5344CB8AC3E}">
        <p14:creationId xmlns:p14="http://schemas.microsoft.com/office/powerpoint/2010/main" val="368042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9C9D5C-7498-477D-B565-A3F163325013}"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5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DF660D-3023-4F5C-B58B-5F35D3D593A3}"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8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792AC-C3D1-47DB-AD8A-B5664C64656E}"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10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790EC-0212-41C7-8DF3-E68324B0A6BD}"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05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566791-D7FD-4DC0-8097-725BA116538A}"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6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BC528-D8CE-43A9-84C8-8DAB0FFFF53E}" type="datetime1">
              <a:rPr lang="en-US" smtClean="0">
                <a:solidFill>
                  <a:prstClr val="black">
                    <a:tint val="75000"/>
                  </a:prstClr>
                </a:solidFill>
              </a:rPr>
              <a:pPr/>
              <a:t>2/21/19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81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72F7C6-A75E-4EE4-BB61-50E511A17E51}" type="datetime1">
              <a:rPr lang="en-US" smtClean="0">
                <a:solidFill>
                  <a:prstClr val="black">
                    <a:tint val="75000"/>
                  </a:prstClr>
                </a:solidFill>
              </a:rPr>
              <a:pPr/>
              <a:t>2/21/19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08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4A2DAC-3BF4-4C6B-8B7E-90991CA9DDD9}" type="datetime1">
              <a:rPr lang="en-US" smtClean="0">
                <a:solidFill>
                  <a:prstClr val="black">
                    <a:tint val="75000"/>
                  </a:prstClr>
                </a:solidFill>
              </a:rPr>
              <a:pPr/>
              <a:t>2/21/19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9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78B7C-E72A-4D4D-8BDE-D0723FF49769}" type="datetime1">
              <a:rPr lang="en-US" smtClean="0">
                <a:solidFill>
                  <a:prstClr val="black">
                    <a:tint val="75000"/>
                  </a:prstClr>
                </a:solidFill>
              </a:rPr>
              <a:pPr/>
              <a:t>2/21/19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9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EA5974-8962-4A48-ABD0-99969FA55039}" type="datetime1">
              <a:rPr lang="en-US" smtClean="0">
                <a:solidFill>
                  <a:prstClr val="black">
                    <a:tint val="75000"/>
                  </a:prstClr>
                </a:solidFill>
              </a:rPr>
              <a:pPr/>
              <a:t>2/21/19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70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3CC65-8A2A-4C96-88FF-03667B793A98}" type="datetime1">
              <a:rPr lang="en-US" smtClean="0">
                <a:solidFill>
                  <a:prstClr val="black">
                    <a:tint val="75000"/>
                  </a:prstClr>
                </a:solidFill>
              </a:rPr>
              <a:pPr/>
              <a:t>2/21/19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030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B8B73-050A-479A-BE0B-1B7DF42B8BBB}" type="datetime1">
              <a:rPr lang="en-US" smtClean="0">
                <a:solidFill>
                  <a:prstClr val="black">
                    <a:tint val="75000"/>
                  </a:prstClr>
                </a:solidFill>
              </a:rPr>
              <a:pPr/>
              <a:t>2/21/19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D47EE-9253-4517-9183-E6D4EC8FB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4385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s://pennstate.qualtrics.com/jfe/form/SV_eMb0bNWopUc4KVL"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1.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752600" y="5289551"/>
            <a:ext cx="5562600" cy="1066799"/>
          </a:xfrm>
        </p:spPr>
        <p:txBody>
          <a:bodyPr>
            <a:normAutofit fontScale="85000" lnSpcReduction="20000"/>
          </a:bodyPr>
          <a:lstStyle/>
          <a:p>
            <a:r>
              <a:rPr lang="en-US" sz="4000" b="1" dirty="0" smtClean="0">
                <a:solidFill>
                  <a:schemeClr val="accent1">
                    <a:lumMod val="75000"/>
                  </a:schemeClr>
                </a:solidFill>
              </a:rPr>
              <a:t>Andrea </a:t>
            </a:r>
            <a:r>
              <a:rPr lang="en-US" sz="4000" b="1" dirty="0" err="1" smtClean="0">
                <a:solidFill>
                  <a:schemeClr val="accent1">
                    <a:lumMod val="75000"/>
                  </a:schemeClr>
                </a:solidFill>
              </a:rPr>
              <a:t>Nikolić</a:t>
            </a:r>
            <a:endParaRPr lang="en-US" sz="4200" b="1" dirty="0">
              <a:solidFill>
                <a:schemeClr val="accent1">
                  <a:lumMod val="75000"/>
                </a:schemeClr>
              </a:solidFill>
            </a:endParaRPr>
          </a:p>
          <a:p>
            <a:r>
              <a:rPr lang="en-US" sz="4200" b="1" dirty="0" smtClean="0">
                <a:solidFill>
                  <a:schemeClr val="accent1">
                    <a:lumMod val="75000"/>
                  </a:schemeClr>
                </a:solidFill>
              </a:rPr>
              <a:t>February 2019</a:t>
            </a:r>
            <a:endParaRPr lang="en-US" sz="4200" b="1" dirty="0">
              <a:solidFill>
                <a:schemeClr val="accent1">
                  <a:lumMod val="75000"/>
                </a:schemeClr>
              </a:solidFill>
            </a:endParaRPr>
          </a:p>
          <a:p>
            <a:endParaRPr lang="en-US" sz="4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a:t>
            </a:fld>
            <a:endParaRPr lang="en-US">
              <a:solidFill>
                <a:prstClr val="black">
                  <a:tint val="75000"/>
                </a:prstClr>
              </a:solidFill>
            </a:endParaRPr>
          </a:p>
        </p:txBody>
      </p:sp>
      <p:pic>
        <p:nvPicPr>
          <p:cNvPr id="5" name="Picture 3" descr="39de6569-d32b-4525-82f8-2af2036df1c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42" y="901700"/>
            <a:ext cx="9220189"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Subtitle 2"/>
          <p:cNvSpPr txBox="1">
            <a:spLocks/>
          </p:cNvSpPr>
          <p:nvPr/>
        </p:nvSpPr>
        <p:spPr>
          <a:xfrm>
            <a:off x="914400" y="3748118"/>
            <a:ext cx="7086600" cy="14033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b="1" dirty="0" smtClean="0">
                <a:solidFill>
                  <a:schemeClr val="accent1">
                    <a:lumMod val="75000"/>
                  </a:schemeClr>
                </a:solidFill>
                <a:effectLst>
                  <a:outerShdw blurRad="38100" dist="38100" dir="2700000" algn="tl">
                    <a:srgbClr val="000000">
                      <a:alpha val="43137"/>
                    </a:srgbClr>
                  </a:outerShdw>
                </a:effectLst>
              </a:rPr>
              <a:t>AI </a:t>
            </a:r>
            <a:r>
              <a:rPr lang="en-US" sz="3600" b="1" dirty="0" smtClean="0">
                <a:solidFill>
                  <a:schemeClr val="accent1">
                    <a:lumMod val="75000"/>
                  </a:schemeClr>
                </a:solidFill>
                <a:effectLst>
                  <a:outerShdw blurRad="38100" dist="38100" dir="2700000" algn="tl">
                    <a:srgbClr val="000000">
                      <a:alpha val="43137"/>
                    </a:srgbClr>
                  </a:outerShdw>
                </a:effectLst>
              </a:rPr>
              <a:t>CAMPAIGN IN CEE REGION</a:t>
            </a:r>
            <a:endParaRPr lang="en-US" sz="36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391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786DD8-12A4-4489-BDD9-06B37579FB0F}"/>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DAEF2EDC-A820-4139-A9B5-FC1681C8C00D}"/>
              </a:ext>
            </a:extLst>
          </p:cNvPr>
          <p:cNvSpPr>
            <a:spLocks noGrp="1"/>
          </p:cNvSpPr>
          <p:nvPr>
            <p:ph idx="1"/>
          </p:nvPr>
        </p:nvSpPr>
        <p:spPr/>
        <p:txBody>
          <a:bodyPr/>
          <a:lstStyle/>
          <a:p>
            <a:endParaRPr lang="x-none"/>
          </a:p>
        </p:txBody>
      </p:sp>
      <p:sp>
        <p:nvSpPr>
          <p:cNvPr id="4" name="Slide Number Placeholder 3">
            <a:extLst>
              <a:ext uri="{FF2B5EF4-FFF2-40B4-BE49-F238E27FC236}">
                <a16:creationId xmlns="" xmlns:a16="http://schemas.microsoft.com/office/drawing/2014/main" id="{F64775EA-CC29-4B22-B25F-D5E12E2ECBEE}"/>
              </a:ext>
            </a:extLst>
          </p:cNvPr>
          <p:cNvSpPr>
            <a:spLocks noGrp="1"/>
          </p:cNvSpPr>
          <p:nvPr>
            <p:ph type="sldNum" sz="quarter" idx="12"/>
          </p:nvPr>
        </p:nvSpPr>
        <p:spPr/>
        <p:txBody>
          <a:bodyPr/>
          <a:lstStyle/>
          <a:p>
            <a:fld id="{502D47EE-9253-4517-9183-E6D4EC8FB2E5}" type="slidenum">
              <a:rPr lang="en-US" smtClean="0">
                <a:solidFill>
                  <a:prstClr val="black">
                    <a:tint val="75000"/>
                  </a:prstClr>
                </a:solidFill>
              </a:rPr>
              <a:pPr/>
              <a:t>10</a:t>
            </a:fld>
            <a:endParaRPr lang="en-US">
              <a:solidFill>
                <a:prstClr val="black">
                  <a:tint val="75000"/>
                </a:prstClr>
              </a:solidFill>
            </a:endParaRPr>
          </a:p>
        </p:txBody>
      </p:sp>
      <p:graphicFrame>
        <p:nvGraphicFramePr>
          <p:cNvPr id="5" name="Chart 4">
            <a:extLst>
              <a:ext uri="{FF2B5EF4-FFF2-40B4-BE49-F238E27FC236}">
                <a16:creationId xmlns="" xmlns:a16="http://schemas.microsoft.com/office/drawing/2014/main" id="{EED97841-B3DE-4574-B076-B61107297E01}"/>
              </a:ext>
            </a:extLst>
          </p:cNvPr>
          <p:cNvGraphicFramePr/>
          <p:nvPr>
            <p:extLst>
              <p:ext uri="{D42A27DB-BD31-4B8C-83A1-F6EECF244321}">
                <p14:modId xmlns:p14="http://schemas.microsoft.com/office/powerpoint/2010/main" val="3010367108"/>
              </p:ext>
            </p:extLst>
          </p:nvPr>
        </p:nvGraphicFramePr>
        <p:xfrm>
          <a:off x="152400" y="381001"/>
          <a:ext cx="8915400" cy="63404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316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91D404-40EF-429B-ADED-EF394ED204D6}"/>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5274871A-1149-4AAD-8E1E-4B89A1BEE8AB}"/>
              </a:ext>
            </a:extLst>
          </p:cNvPr>
          <p:cNvSpPr>
            <a:spLocks noGrp="1"/>
          </p:cNvSpPr>
          <p:nvPr>
            <p:ph idx="1"/>
          </p:nvPr>
        </p:nvSpPr>
        <p:spPr/>
        <p:txBody>
          <a:bodyPr/>
          <a:lstStyle/>
          <a:p>
            <a:endParaRPr lang="x-none"/>
          </a:p>
        </p:txBody>
      </p:sp>
      <p:sp>
        <p:nvSpPr>
          <p:cNvPr id="4" name="Slide Number Placeholder 3">
            <a:extLst>
              <a:ext uri="{FF2B5EF4-FFF2-40B4-BE49-F238E27FC236}">
                <a16:creationId xmlns="" xmlns:a16="http://schemas.microsoft.com/office/drawing/2014/main" id="{F87743DF-75A9-4D47-A163-B362667E8F23}"/>
              </a:ext>
            </a:extLst>
          </p:cNvPr>
          <p:cNvSpPr>
            <a:spLocks noGrp="1"/>
          </p:cNvSpPr>
          <p:nvPr>
            <p:ph type="sldNum" sz="quarter" idx="12"/>
          </p:nvPr>
        </p:nvSpPr>
        <p:spPr/>
        <p:txBody>
          <a:bodyPr/>
          <a:lstStyle/>
          <a:p>
            <a:fld id="{502D47EE-9253-4517-9183-E6D4EC8FB2E5}" type="slidenum">
              <a:rPr lang="en-US" smtClean="0">
                <a:solidFill>
                  <a:prstClr val="black">
                    <a:tint val="75000"/>
                  </a:prstClr>
                </a:solidFill>
              </a:rPr>
              <a:pPr/>
              <a:t>11</a:t>
            </a:fld>
            <a:endParaRPr lang="en-US">
              <a:solidFill>
                <a:prstClr val="black">
                  <a:tint val="75000"/>
                </a:prstClr>
              </a:solidFill>
            </a:endParaRPr>
          </a:p>
        </p:txBody>
      </p:sp>
      <p:graphicFrame>
        <p:nvGraphicFramePr>
          <p:cNvPr id="5" name="Chart 4">
            <a:extLst>
              <a:ext uri="{FF2B5EF4-FFF2-40B4-BE49-F238E27FC236}">
                <a16:creationId xmlns="" xmlns:a16="http://schemas.microsoft.com/office/drawing/2014/main" id="{2F9CE44F-FA58-4827-8690-9BC960EBADAB}"/>
              </a:ext>
            </a:extLst>
          </p:cNvPr>
          <p:cNvGraphicFramePr/>
          <p:nvPr>
            <p:extLst>
              <p:ext uri="{D42A27DB-BD31-4B8C-83A1-F6EECF244321}">
                <p14:modId xmlns:p14="http://schemas.microsoft.com/office/powerpoint/2010/main" val="3466389874"/>
              </p:ext>
            </p:extLst>
          </p:nvPr>
        </p:nvGraphicFramePr>
        <p:xfrm>
          <a:off x="0" y="533400"/>
          <a:ext cx="8839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157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A06F2D-FBE6-4F21-8E7B-5D9B027008A2}"/>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BEC10FF7-63D9-47A2-B77C-C549AD83B199}"/>
              </a:ext>
            </a:extLst>
          </p:cNvPr>
          <p:cNvSpPr>
            <a:spLocks noGrp="1"/>
          </p:cNvSpPr>
          <p:nvPr>
            <p:ph idx="1"/>
          </p:nvPr>
        </p:nvSpPr>
        <p:spPr/>
        <p:txBody>
          <a:bodyPr/>
          <a:lstStyle/>
          <a:p>
            <a:endParaRPr lang="x-none"/>
          </a:p>
        </p:txBody>
      </p:sp>
      <p:sp>
        <p:nvSpPr>
          <p:cNvPr id="4" name="Slide Number Placeholder 3">
            <a:extLst>
              <a:ext uri="{FF2B5EF4-FFF2-40B4-BE49-F238E27FC236}">
                <a16:creationId xmlns="" xmlns:a16="http://schemas.microsoft.com/office/drawing/2014/main" id="{E74F14E9-34DF-4739-A341-67916FC348F9}"/>
              </a:ext>
            </a:extLst>
          </p:cNvPr>
          <p:cNvSpPr>
            <a:spLocks noGrp="1"/>
          </p:cNvSpPr>
          <p:nvPr>
            <p:ph type="sldNum" sz="quarter" idx="12"/>
          </p:nvPr>
        </p:nvSpPr>
        <p:spPr/>
        <p:txBody>
          <a:bodyPr/>
          <a:lstStyle/>
          <a:p>
            <a:fld id="{502D47EE-9253-4517-9183-E6D4EC8FB2E5}" type="slidenum">
              <a:rPr lang="en-US" smtClean="0">
                <a:solidFill>
                  <a:prstClr val="black">
                    <a:tint val="75000"/>
                  </a:prstClr>
                </a:solidFill>
              </a:rPr>
              <a:pPr/>
              <a:t>12</a:t>
            </a:fld>
            <a:endParaRPr lang="en-US">
              <a:solidFill>
                <a:prstClr val="black">
                  <a:tint val="75000"/>
                </a:prstClr>
              </a:solidFill>
            </a:endParaRPr>
          </a:p>
        </p:txBody>
      </p:sp>
      <p:graphicFrame>
        <p:nvGraphicFramePr>
          <p:cNvPr id="6" name="Chart 5">
            <a:extLst>
              <a:ext uri="{FF2B5EF4-FFF2-40B4-BE49-F238E27FC236}">
                <a16:creationId xmlns="" xmlns:a16="http://schemas.microsoft.com/office/drawing/2014/main" id="{BF94FCE8-9E62-4C27-B773-F2F0EDA19787}"/>
              </a:ext>
            </a:extLst>
          </p:cNvPr>
          <p:cNvGraphicFramePr/>
          <p:nvPr>
            <p:extLst>
              <p:ext uri="{D42A27DB-BD31-4B8C-83A1-F6EECF244321}">
                <p14:modId xmlns:p14="http://schemas.microsoft.com/office/powerpoint/2010/main" val="336809887"/>
              </p:ext>
            </p:extLst>
          </p:nvPr>
        </p:nvGraphicFramePr>
        <p:xfrm>
          <a:off x="76200" y="274638"/>
          <a:ext cx="8915400" cy="65833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599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752600"/>
            <a:ext cx="8001000" cy="4068763"/>
          </a:xfrm>
        </p:spPr>
        <p:txBody>
          <a:bodyPr>
            <a:noAutofit/>
          </a:bodyPr>
          <a:lstStyle/>
          <a:p>
            <a:pPr marL="0" indent="0">
              <a:spcBef>
                <a:spcPts val="3000"/>
              </a:spcBef>
              <a:buNone/>
            </a:pPr>
            <a:endParaRPr lang="en-US" sz="4800" b="1" dirty="0">
              <a:solidFill>
                <a:srgbClr val="003399"/>
              </a:solidFill>
            </a:endParaRPr>
          </a:p>
          <a:p>
            <a:pPr marL="0" indent="0">
              <a:spcBef>
                <a:spcPts val="3000"/>
              </a:spcBef>
              <a:buNone/>
            </a:pPr>
            <a:r>
              <a:rPr lang="en-US" sz="4800" b="1" dirty="0">
                <a:solidFill>
                  <a:srgbClr val="003399"/>
                </a:solidFill>
              </a:rPr>
              <a:t>WHAT IS THE PURPOSE OF THE CEE CAMPAIGN? </a:t>
            </a: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13</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62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195512"/>
            <a:ext cx="8229600" cy="4525963"/>
          </a:xfrm>
        </p:spPr>
        <p:txBody>
          <a:bodyPr/>
          <a:lstStyle/>
          <a:p>
            <a:r>
              <a:rPr lang="en-US" dirty="0"/>
              <a:t>80% </a:t>
            </a:r>
            <a:r>
              <a:rPr lang="en-US" dirty="0" smtClean="0"/>
              <a:t>- too </a:t>
            </a:r>
            <a:r>
              <a:rPr lang="en-US" dirty="0"/>
              <a:t>many white </a:t>
            </a:r>
            <a:r>
              <a:rPr lang="en-US" dirty="0" smtClean="0"/>
              <a:t>arbitrators</a:t>
            </a:r>
          </a:p>
          <a:p>
            <a:r>
              <a:rPr lang="en-US" dirty="0" smtClean="0"/>
              <a:t>84</a:t>
            </a:r>
            <a:r>
              <a:rPr lang="en-US" dirty="0"/>
              <a:t>% </a:t>
            </a:r>
            <a:r>
              <a:rPr lang="en-US" dirty="0" smtClean="0"/>
              <a:t>- too </a:t>
            </a:r>
            <a:r>
              <a:rPr lang="en-US" dirty="0"/>
              <a:t>many </a:t>
            </a:r>
            <a:r>
              <a:rPr lang="en-US" dirty="0" smtClean="0"/>
              <a:t>men</a:t>
            </a:r>
          </a:p>
          <a:p>
            <a:r>
              <a:rPr lang="en-US" dirty="0" smtClean="0"/>
              <a:t>64</a:t>
            </a:r>
            <a:r>
              <a:rPr lang="en-US" dirty="0"/>
              <a:t>% </a:t>
            </a:r>
            <a:r>
              <a:rPr lang="en-US" dirty="0" smtClean="0"/>
              <a:t>- too </a:t>
            </a:r>
            <a:r>
              <a:rPr lang="en-US" dirty="0"/>
              <a:t>many arbitrators from Western Europe or North </a:t>
            </a:r>
            <a:r>
              <a:rPr lang="en-US" dirty="0" smtClean="0"/>
              <a:t>America</a:t>
            </a:r>
            <a:endParaRPr lang="en-US" dirty="0"/>
          </a:p>
          <a:p>
            <a:endParaRPr lang="en-US" dirty="0"/>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14</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83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73716"/>
            <a:ext cx="8229600" cy="4525963"/>
          </a:xfrm>
        </p:spPr>
        <p:txBody>
          <a:bodyPr/>
          <a:lstStyle/>
          <a:p>
            <a:r>
              <a:rPr lang="en-US" dirty="0"/>
              <a:t>93% “expertise”</a:t>
            </a:r>
          </a:p>
          <a:p>
            <a:r>
              <a:rPr lang="en-US" dirty="0"/>
              <a:t>91% “efficiency” </a:t>
            </a:r>
          </a:p>
          <a:p>
            <a:pPr marL="0" indent="0">
              <a:buNone/>
            </a:pPr>
            <a:r>
              <a:rPr lang="en-US" dirty="0"/>
              <a:t>as the most important features in appointing arbitrators </a:t>
            </a:r>
          </a:p>
          <a:p>
            <a:endParaRPr lang="en-US" dirty="0"/>
          </a:p>
          <a:p>
            <a:r>
              <a:rPr lang="en-US" dirty="0"/>
              <a:t>They are looking for “the best person for the job.” </a:t>
            </a:r>
          </a:p>
          <a:p>
            <a:endParaRPr lang="en-US" dirty="0"/>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15</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6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A</a:t>
            </a:r>
            <a:r>
              <a:rPr lang="en-US" dirty="0" smtClean="0"/>
              <a:t>IQ </a:t>
            </a:r>
            <a:r>
              <a:rPr lang="en-US" dirty="0"/>
              <a:t>seeks to disaggregate the abstract qualities of “expertise” and “efficiency” into objective, measurable data points. </a:t>
            </a:r>
            <a:endParaRPr lang="en-US" dirty="0" smtClean="0"/>
          </a:p>
          <a:p>
            <a:endParaRPr lang="en-US" dirty="0" smtClean="0"/>
          </a:p>
          <a:p>
            <a:pPr marL="0" indent="0">
              <a:buNone/>
            </a:pPr>
            <a:r>
              <a:rPr lang="en-US" dirty="0" smtClean="0"/>
              <a:t>For </a:t>
            </a:r>
            <a:r>
              <a:rPr lang="en-US" dirty="0"/>
              <a:t>example, to paraphrase a few questions from the AIQ: Did the arbitrators grant document production? Did they ask questions that demonstrated familiarity with the record? Based on data collected through the AIQ, Arbitrator Intelligence will also be able to determine the overall duration of arbitrations and time to issue the award, and numerous other valuable objective data.</a:t>
            </a:r>
          </a:p>
          <a:p>
            <a:endParaRPr lang="en-US" dirty="0"/>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70160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2D47EE-9253-4517-9183-E6D4EC8FB2E5}" type="slidenum">
              <a:rPr lang="en-US" smtClean="0"/>
              <a:t>17</a:t>
            </a:fld>
            <a:endParaRPr lang="en-US"/>
          </a:p>
        </p:txBody>
      </p:sp>
      <p:sp>
        <p:nvSpPr>
          <p:cNvPr id="5" name="Rectangle 4"/>
          <p:cNvSpPr/>
          <p:nvPr/>
        </p:nvSpPr>
        <p:spPr>
          <a:xfrm>
            <a:off x="1828800" y="2133600"/>
            <a:ext cx="5333999" cy="31547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19900" b="1" cap="none" spc="0" dirty="0">
              <a:ln/>
              <a:solidFill>
                <a:srgbClr val="FFC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p:txBody>
      </p:sp>
      <p:sp>
        <p:nvSpPr>
          <p:cNvPr id="6" name="Rectangle 5"/>
          <p:cNvSpPr/>
          <p:nvPr/>
        </p:nvSpPr>
        <p:spPr>
          <a:xfrm>
            <a:off x="617553" y="1681105"/>
            <a:ext cx="7299242" cy="3647152"/>
          </a:xfrm>
          <a:prstGeom prst="rect">
            <a:avLst/>
          </a:prstGeom>
          <a:noFill/>
        </p:spPr>
        <p:txBody>
          <a:bodyPr wrap="square" lIns="91440" tIns="45720" rIns="91440" bIns="45720">
            <a:spAutoFit/>
          </a:bodyPr>
          <a:lstStyle/>
          <a:p>
            <a:pPr algn="ctr"/>
            <a:r>
              <a:rPr lang="en-US" sz="199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Leelawadee" panose="020B0502040204020203" pitchFamily="34" charset="-34"/>
                <a:cs typeface="Leelawadee" panose="020B0502040204020203" pitchFamily="34" charset="-34"/>
              </a:rPr>
              <a:t>92%</a:t>
            </a:r>
          </a:p>
          <a:p>
            <a:pPr algn="ctr"/>
            <a:r>
              <a:rPr lang="en-US" sz="32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Want more information about arbitrators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501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2D47EE-9253-4517-9183-E6D4EC8FB2E5}" type="slidenum">
              <a:rPr lang="en-US" smtClean="0"/>
              <a:t>18</a:t>
            </a:fld>
            <a:endParaRPr lang="en-US"/>
          </a:p>
        </p:txBody>
      </p:sp>
      <p:sp>
        <p:nvSpPr>
          <p:cNvPr id="5" name="Rectangle 4"/>
          <p:cNvSpPr/>
          <p:nvPr/>
        </p:nvSpPr>
        <p:spPr>
          <a:xfrm>
            <a:off x="1828800" y="2133600"/>
            <a:ext cx="5333999" cy="31547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19900" b="1" cap="none" spc="0" dirty="0">
              <a:ln/>
              <a:solidFill>
                <a:srgbClr val="FFC000"/>
              </a:solidFill>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endParaRPr>
          </a:p>
        </p:txBody>
      </p:sp>
      <p:sp>
        <p:nvSpPr>
          <p:cNvPr id="6" name="Rectangle 5"/>
          <p:cNvSpPr/>
          <p:nvPr/>
        </p:nvSpPr>
        <p:spPr>
          <a:xfrm>
            <a:off x="1143001" y="1624087"/>
            <a:ext cx="7086600" cy="3647152"/>
          </a:xfrm>
          <a:prstGeom prst="rect">
            <a:avLst/>
          </a:prstGeom>
          <a:noFill/>
        </p:spPr>
        <p:txBody>
          <a:bodyPr wrap="square" lIns="91440" tIns="45720" rIns="91440" bIns="45720">
            <a:spAutoFit/>
          </a:bodyPr>
          <a:lstStyle/>
          <a:p>
            <a:pPr algn="ctr"/>
            <a:r>
              <a:rPr lang="en-US" sz="199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Leelawadee" panose="020B0502040204020203" pitchFamily="34" charset="-34"/>
                <a:cs typeface="Leelawadee" panose="020B0502040204020203" pitchFamily="34" charset="-34"/>
              </a:rPr>
              <a:t>81%</a:t>
            </a:r>
          </a:p>
          <a:p>
            <a:pPr algn="ctr"/>
            <a:r>
              <a:rPr lang="en-US" sz="28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Want to provide </a:t>
            </a:r>
            <a:r>
              <a:rPr lang="en-US" sz="32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feedback</a:t>
            </a:r>
            <a:r>
              <a:rPr lang="en-US" sz="2800" b="1" dirty="0">
                <a:ln w="9525">
                  <a:solidFill>
                    <a:schemeClr val="bg1"/>
                  </a:solidFill>
                  <a:prstDash val="solid"/>
                </a:ln>
                <a:solidFill>
                  <a:schemeClr val="accent4">
                    <a:lumMod val="60000"/>
                    <a:lumOff val="40000"/>
                  </a:schemeClr>
                </a:solidFill>
                <a:effectLst>
                  <a:outerShdw blurRad="12700" dist="38100" dir="2700000" algn="tl" rotWithShape="0">
                    <a:schemeClr val="accent5">
                      <a:lumMod val="60000"/>
                      <a:lumOff val="40000"/>
                    </a:schemeClr>
                  </a:outerShdw>
                </a:effectLst>
              </a:rPr>
              <a:t> about arbitrators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046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752600" y="5289551"/>
            <a:ext cx="5562600" cy="1066799"/>
          </a:xfrm>
        </p:spPr>
        <p:txBody>
          <a:bodyPr>
            <a:normAutofit/>
          </a:bodyPr>
          <a:lstStyle/>
          <a:p>
            <a:endParaRPr lang="en-US" sz="40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19</a:t>
            </a:fld>
            <a:endParaRPr lang="en-US">
              <a:solidFill>
                <a:prstClr val="black">
                  <a:tint val="75000"/>
                </a:prstClr>
              </a:solidFill>
            </a:endParaRPr>
          </a:p>
        </p:txBody>
      </p:sp>
      <p:pic>
        <p:nvPicPr>
          <p:cNvPr id="5" name="Picture 3" descr="39de6569-d32b-4525-82f8-2af2036df1c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42" y="901700"/>
            <a:ext cx="9220189"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Subtitle 2"/>
          <p:cNvSpPr txBox="1">
            <a:spLocks/>
          </p:cNvSpPr>
          <p:nvPr/>
        </p:nvSpPr>
        <p:spPr>
          <a:xfrm>
            <a:off x="914400" y="3748118"/>
            <a:ext cx="7086600" cy="14033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400" b="1" dirty="0">
                <a:solidFill>
                  <a:schemeClr val="accent1">
                    <a:lumMod val="75000"/>
                  </a:schemeClr>
                </a:solidFill>
                <a:effectLst>
                  <a:outerShdw blurRad="38100" dist="38100" dir="2700000" algn="tl">
                    <a:srgbClr val="000000">
                      <a:alpha val="43137"/>
                    </a:srgbClr>
                  </a:outerShdw>
                </a:effectLst>
              </a:rPr>
              <a:t>THANK YOU </a:t>
            </a:r>
          </a:p>
          <a:p>
            <a:r>
              <a:rPr lang="en-US" sz="4400" b="1" dirty="0">
                <a:solidFill>
                  <a:schemeClr val="accent1">
                    <a:lumMod val="75000"/>
                  </a:schemeClr>
                </a:solidFill>
                <a:effectLst>
                  <a:outerShdw blurRad="38100" dist="38100" dir="2700000" algn="tl">
                    <a:srgbClr val="000000">
                      <a:alpha val="43137"/>
                    </a:srgbClr>
                  </a:outerShdw>
                </a:effectLst>
              </a:rPr>
              <a:t>&amp; QUESTIONS</a:t>
            </a:r>
          </a:p>
        </p:txBody>
      </p:sp>
    </p:spTree>
    <p:extLst>
      <p:ext uri="{BB962C8B-B14F-4D97-AF65-F5344CB8AC3E}">
        <p14:creationId xmlns:p14="http://schemas.microsoft.com/office/powerpoint/2010/main" val="257008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752600"/>
            <a:ext cx="8001000" cy="4068763"/>
          </a:xfrm>
        </p:spPr>
        <p:txBody>
          <a:bodyPr>
            <a:noAutofit/>
          </a:bodyPr>
          <a:lstStyle/>
          <a:p>
            <a:pPr marL="0" indent="0">
              <a:spcBef>
                <a:spcPts val="3000"/>
              </a:spcBef>
              <a:buNone/>
            </a:pPr>
            <a:r>
              <a:rPr lang="en-US" sz="4800" b="1" dirty="0">
                <a:solidFill>
                  <a:srgbClr val="003399"/>
                </a:solidFill>
              </a:rPr>
              <a:t>WHAT IS THE AIQ?</a:t>
            </a:r>
          </a:p>
          <a:p>
            <a:pPr marL="0" indent="0">
              <a:spcBef>
                <a:spcPts val="3000"/>
              </a:spcBef>
              <a:buNone/>
            </a:pPr>
            <a:r>
              <a:rPr lang="en-US" sz="4800" b="1" dirty="0">
                <a:solidFill>
                  <a:srgbClr val="003399"/>
                </a:solidFill>
              </a:rPr>
              <a:t>WHAT INFORMATION WILL BE IN AI REPORTS?</a:t>
            </a:r>
          </a:p>
          <a:p>
            <a:pPr marL="0" indent="0">
              <a:spcBef>
                <a:spcPts val="3000"/>
              </a:spcBef>
              <a:buNone/>
            </a:pPr>
            <a:r>
              <a:rPr lang="en-US" sz="4800" b="1" dirty="0">
                <a:solidFill>
                  <a:srgbClr val="003399"/>
                </a:solidFill>
              </a:rPr>
              <a:t>WHAT IS THE PURPOSE OF THE CEE CAMPAIGN? </a:t>
            </a: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2</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236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3048000"/>
            <a:ext cx="8077200" cy="3078163"/>
          </a:xfrm>
        </p:spPr>
        <p:txBody>
          <a:bodyPr>
            <a:normAutofit/>
          </a:bodyPr>
          <a:lstStyle/>
          <a:p>
            <a:pPr marL="0" indent="0">
              <a:spcBef>
                <a:spcPts val="3000"/>
              </a:spcBef>
              <a:buNone/>
            </a:pPr>
            <a:r>
              <a:rPr lang="en-US" sz="8000" b="1" dirty="0">
                <a:solidFill>
                  <a:srgbClr val="003399"/>
                </a:solidFill>
              </a:rPr>
              <a:t>WHAT IS THE AIQ?</a:t>
            </a:r>
          </a:p>
          <a:p>
            <a:endParaRPr lang="en-US" sz="6000" dirty="0"/>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3</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56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70792"/>
            <a:ext cx="6761890" cy="515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757" t="18226" r="43273" b="6890"/>
          <a:stretch/>
        </p:blipFill>
        <p:spPr bwMode="auto">
          <a:xfrm>
            <a:off x="6172200" y="1070792"/>
            <a:ext cx="2819400" cy="5360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02D47EE-9253-4517-9183-E6D4EC8FB2E5}" type="slidenum">
              <a:rPr lang="en-US" smtClean="0"/>
              <a:t>4</a:t>
            </a:fld>
            <a:endParaRPr lang="en-US"/>
          </a:p>
        </p:txBody>
      </p:sp>
    </p:spTree>
    <p:extLst>
      <p:ext uri="{BB962C8B-B14F-4D97-AF65-F5344CB8AC3E}">
        <p14:creationId xmlns:p14="http://schemas.microsoft.com/office/powerpoint/2010/main" val="34341954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804" y="3459858"/>
            <a:ext cx="3372950" cy="2525965"/>
          </a:xfrm>
          <a:prstGeom prst="rect">
            <a:avLst/>
          </a:prstGeom>
        </p:spPr>
      </p:pic>
      <p:pic>
        <p:nvPicPr>
          <p:cNvPr id="2059" name="Picture 11" descr="C:\Users\car36\AppData\Local\Microsoft\Windows\Temporary Internet Files\Content.IE5\PQDRDEKH\sign_okay_yes_positive_feedback_3d_human_charact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656" y="864004"/>
            <a:ext cx="1406525" cy="14065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C:\Users\car36\AppData\Local\Microsoft\Windows\Temporary Internet Files\Content.IE5\2GC3CYFZ\feedback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4383" y="317687"/>
            <a:ext cx="1916590" cy="12717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Users\car36\AppData\Local\Microsoft\Windows\Temporary Internet Files\Content.IE5\B77NJ50K\120px-2011_Arrow_black_curving_axe_67°_at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81749">
            <a:off x="2480550" y="50734"/>
            <a:ext cx="2068960" cy="206896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39de6569-d32b-4525-82f8-2af2036df1c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0441" y="0"/>
            <a:ext cx="3256034" cy="81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2785" y="3938989"/>
            <a:ext cx="3173752" cy="2476302"/>
          </a:xfrm>
          <a:prstGeom prst="rect">
            <a:avLst/>
          </a:prstGeom>
        </p:spPr>
      </p:pic>
      <p:pic>
        <p:nvPicPr>
          <p:cNvPr id="31" name="Picture 24" descr="C:\Users\car36\AppData\Local\Microsoft\Windows\Temporary Internet Files\Content.IE5\B77NJ50K\120px-2011_Arrow_black_curving_axe_67°_at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87649">
            <a:off x="4424783" y="4914790"/>
            <a:ext cx="2276436" cy="19512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4" descr="C:\Users\car36\AppData\Local\Microsoft\Windows\Temporary Internet Files\Content.IE5\B77NJ50K\120px-2011_Arrow_black_curving_axe_67°_at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38322">
            <a:off x="6931258" y="1605875"/>
            <a:ext cx="2142747" cy="214618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555957" y="2041310"/>
            <a:ext cx="1679049" cy="523220"/>
          </a:xfrm>
          <a:prstGeom prst="rect">
            <a:avLst/>
          </a:prstGeom>
          <a:noFill/>
        </p:spPr>
        <p:txBody>
          <a:bodyPr wrap="none" rtlCol="0">
            <a:spAutoFit/>
          </a:bodyPr>
          <a:lstStyle/>
          <a:p>
            <a:r>
              <a:rPr lang="en-US" sz="1400" b="1" dirty="0"/>
              <a:t>AWARD RENDERED </a:t>
            </a:r>
          </a:p>
          <a:p>
            <a:r>
              <a:rPr lang="en-US" sz="1400" b="1" dirty="0"/>
              <a:t>IN AN ARBITRATION</a:t>
            </a:r>
          </a:p>
        </p:txBody>
      </p:sp>
      <p:sp>
        <p:nvSpPr>
          <p:cNvPr id="34" name="TextBox 33"/>
          <p:cNvSpPr txBox="1"/>
          <p:nvPr/>
        </p:nvSpPr>
        <p:spPr>
          <a:xfrm rot="18986959">
            <a:off x="5817681" y="3606711"/>
            <a:ext cx="2264146" cy="738664"/>
          </a:xfrm>
          <a:prstGeom prst="rect">
            <a:avLst/>
          </a:prstGeom>
          <a:noFill/>
        </p:spPr>
        <p:txBody>
          <a:bodyPr wrap="none" rtlCol="0">
            <a:spAutoFit/>
          </a:bodyPr>
          <a:lstStyle/>
          <a:p>
            <a:r>
              <a:rPr lang="en-US" sz="1400" b="1" dirty="0"/>
              <a:t>ARBITRATOR INTELLIGENCE</a:t>
            </a:r>
          </a:p>
          <a:p>
            <a:r>
              <a:rPr lang="en-US" sz="1400" b="1" dirty="0"/>
              <a:t>ANALYZES DATA FROM AIQS</a:t>
            </a:r>
          </a:p>
          <a:p>
            <a:endParaRPr lang="en-US" sz="1400" b="1" dirty="0"/>
          </a:p>
        </p:txBody>
      </p:sp>
      <p:sp>
        <p:nvSpPr>
          <p:cNvPr id="35" name="TextBox 34"/>
          <p:cNvSpPr txBox="1"/>
          <p:nvPr/>
        </p:nvSpPr>
        <p:spPr>
          <a:xfrm>
            <a:off x="4785093" y="1454483"/>
            <a:ext cx="2696829" cy="523220"/>
          </a:xfrm>
          <a:prstGeom prst="rect">
            <a:avLst/>
          </a:prstGeom>
          <a:noFill/>
        </p:spPr>
        <p:txBody>
          <a:bodyPr wrap="none" rtlCol="0">
            <a:spAutoFit/>
          </a:bodyPr>
          <a:lstStyle/>
          <a:p>
            <a:r>
              <a:rPr lang="en-US" sz="1400" b="1" dirty="0"/>
              <a:t>COUNSEL/PARTY/TFP COMPLETES</a:t>
            </a:r>
          </a:p>
          <a:p>
            <a:r>
              <a:rPr lang="en-US" sz="1400" b="1" dirty="0"/>
              <a:t>CONFIDENTIAL ONLINE AIQ</a:t>
            </a:r>
          </a:p>
        </p:txBody>
      </p:sp>
      <p:sp>
        <p:nvSpPr>
          <p:cNvPr id="36" name="TextBox 35"/>
          <p:cNvSpPr txBox="1"/>
          <p:nvPr/>
        </p:nvSpPr>
        <p:spPr>
          <a:xfrm>
            <a:off x="2804888" y="6119336"/>
            <a:ext cx="2219262" cy="738664"/>
          </a:xfrm>
          <a:prstGeom prst="rect">
            <a:avLst/>
          </a:prstGeom>
          <a:noFill/>
        </p:spPr>
        <p:txBody>
          <a:bodyPr wrap="none" rtlCol="0">
            <a:spAutoFit/>
          </a:bodyPr>
          <a:lstStyle/>
          <a:p>
            <a:r>
              <a:rPr lang="en-US" sz="1400" b="1" dirty="0"/>
              <a:t>ARBITRATOR INTELLIGENCE</a:t>
            </a:r>
          </a:p>
          <a:p>
            <a:r>
              <a:rPr lang="en-US" sz="1400" b="1" dirty="0"/>
              <a:t>PRODUCES AI REPORTS </a:t>
            </a:r>
          </a:p>
          <a:p>
            <a:endParaRPr lang="en-US" sz="1400" b="1" dirty="0"/>
          </a:p>
        </p:txBody>
      </p:sp>
      <p:pic>
        <p:nvPicPr>
          <p:cNvPr id="37" name="Picture 24" descr="C:\Users\car36\AppData\Local\Microsoft\Windows\Temporary Internet Files\Content.IE5\B77NJ50K\120px-2011_Arrow_black_curving_axe_67°_at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763561">
            <a:off x="193354" y="2012952"/>
            <a:ext cx="1991972" cy="1995168"/>
          </a:xfrm>
          <a:prstGeom prst="rect">
            <a:avLst/>
          </a:prstGeom>
          <a:noFill/>
          <a:extLst>
            <a:ext uri="{909E8E84-426E-40DD-AFC4-6F175D3DCCD1}">
              <a14:hiddenFill xmlns:a14="http://schemas.microsoft.com/office/drawing/2010/main">
                <a:solidFill>
                  <a:srgbClr val="FFFFFF"/>
                </a:solidFill>
              </a14:hiddenFill>
            </a:ext>
          </a:extLst>
        </p:spPr>
      </p:pic>
      <p:pic>
        <p:nvPicPr>
          <p:cNvPr id="38" name="Content Placeholder 10"/>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318088" y="3625307"/>
            <a:ext cx="1588966" cy="746814"/>
          </a:xfrm>
        </p:spPr>
      </p:pic>
      <p:pic>
        <p:nvPicPr>
          <p:cNvPr id="39" name="Picture 24" descr="C:\Users\car36\AppData\Local\Microsoft\Windows\Temporary Internet Files\Content.IE5\B77NJ50K\120px-2011_Arrow_black_curving_axe_67°_at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64307">
            <a:off x="1188740" y="4467128"/>
            <a:ext cx="1991972" cy="199516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38436" y="4353509"/>
            <a:ext cx="2342068" cy="738664"/>
          </a:xfrm>
          <a:prstGeom prst="rect">
            <a:avLst/>
          </a:prstGeom>
          <a:noFill/>
        </p:spPr>
        <p:txBody>
          <a:bodyPr wrap="square" rtlCol="0">
            <a:spAutoFit/>
          </a:bodyPr>
          <a:lstStyle/>
          <a:p>
            <a:r>
              <a:rPr lang="en-US" sz="1400" b="1" dirty="0"/>
              <a:t>AI REPORT USED TO </a:t>
            </a:r>
          </a:p>
          <a:p>
            <a:r>
              <a:rPr lang="en-US" sz="1400" b="1" dirty="0"/>
              <a:t>SELECT ARBITRATORS IN </a:t>
            </a:r>
          </a:p>
          <a:p>
            <a:r>
              <a:rPr lang="en-US" sz="1400" b="1" dirty="0"/>
              <a:t>NEW CASE</a:t>
            </a:r>
          </a:p>
        </p:txBody>
      </p:sp>
      <p:sp>
        <p:nvSpPr>
          <p:cNvPr id="18" name="TextBox 17"/>
          <p:cNvSpPr txBox="1"/>
          <p:nvPr/>
        </p:nvSpPr>
        <p:spPr>
          <a:xfrm>
            <a:off x="2767219" y="2658153"/>
            <a:ext cx="3549809" cy="1200329"/>
          </a:xfrm>
          <a:prstGeom prst="rect">
            <a:avLst/>
          </a:prstGeom>
          <a:noFill/>
        </p:spPr>
        <p:txBody>
          <a:bodyPr wrap="square" rtlCol="0">
            <a:spAutoFit/>
          </a:bodyPr>
          <a:lstStyle/>
          <a:p>
            <a:pPr algn="ctr"/>
            <a:r>
              <a:rPr lang="en-US" sz="3600" b="1" u="sng" dirty="0"/>
              <a:t>IN-TELLIGENCE</a:t>
            </a:r>
          </a:p>
          <a:p>
            <a:pPr algn="ctr"/>
            <a:endParaRPr lang="en-US" sz="3600" b="1" dirty="0"/>
          </a:p>
        </p:txBody>
      </p:sp>
      <p:sp>
        <p:nvSpPr>
          <p:cNvPr id="2" name="TextBox 1"/>
          <p:cNvSpPr txBox="1"/>
          <p:nvPr/>
        </p:nvSpPr>
        <p:spPr>
          <a:xfrm>
            <a:off x="2836467" y="3102605"/>
            <a:ext cx="3481888" cy="646331"/>
          </a:xfrm>
          <a:prstGeom prst="rect">
            <a:avLst/>
          </a:prstGeom>
          <a:noFill/>
        </p:spPr>
        <p:txBody>
          <a:bodyPr wrap="square" rtlCol="0">
            <a:spAutoFit/>
          </a:bodyPr>
          <a:lstStyle/>
          <a:p>
            <a:r>
              <a:rPr lang="en-US" sz="3600" b="1" dirty="0"/>
              <a:t>OUT-TELLIGENCE</a:t>
            </a:r>
            <a:endParaRPr lang="en-US" sz="3600" dirty="0"/>
          </a:p>
        </p:txBody>
      </p:sp>
    </p:spTree>
    <p:extLst>
      <p:ext uri="{BB962C8B-B14F-4D97-AF65-F5344CB8AC3E}">
        <p14:creationId xmlns:p14="http://schemas.microsoft.com/office/powerpoint/2010/main" val="891382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1000"/>
                                        <p:tgtEl>
                                          <p:spTgt spid="2059"/>
                                        </p:tgtEl>
                                      </p:cBhvr>
                                    </p:animEffect>
                                    <p:anim calcmode="lin" valueType="num">
                                      <p:cBhvr>
                                        <p:cTn id="8" dur="1000" fill="hold"/>
                                        <p:tgtEl>
                                          <p:spTgt spid="2059"/>
                                        </p:tgtEl>
                                        <p:attrNameLst>
                                          <p:attrName>ppt_x</p:attrName>
                                        </p:attrNameLst>
                                      </p:cBhvr>
                                      <p:tavLst>
                                        <p:tav tm="0">
                                          <p:val>
                                            <p:strVal val="#ppt_x"/>
                                          </p:val>
                                        </p:tav>
                                        <p:tav tm="100000">
                                          <p:val>
                                            <p:strVal val="#ppt_x"/>
                                          </p:val>
                                        </p:tav>
                                      </p:tavLst>
                                    </p:anim>
                                    <p:anim calcmode="lin" valueType="num">
                                      <p:cBhvr>
                                        <p:cTn id="9" dur="1000" fill="hold"/>
                                        <p:tgtEl>
                                          <p:spTgt spid="20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1+#ppt_h/2"/>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anim calcmode="lin" valueType="num">
                                      <p:cBhvr>
                                        <p:cTn id="80" dur="1000" fill="hold"/>
                                        <p:tgtEl>
                                          <p:spTgt spid="42"/>
                                        </p:tgtEl>
                                        <p:attrNameLst>
                                          <p:attrName>ppt_x</p:attrName>
                                        </p:attrNameLst>
                                      </p:cBhvr>
                                      <p:tavLst>
                                        <p:tav tm="0">
                                          <p:val>
                                            <p:strVal val="#ppt_x"/>
                                          </p:val>
                                        </p:tav>
                                        <p:tav tm="100000">
                                          <p:val>
                                            <p:strVal val="#ppt_x"/>
                                          </p:val>
                                        </p:tav>
                                      </p:tavLst>
                                    </p:anim>
                                    <p:anim calcmode="lin" valueType="num">
                                      <p:cBhvr>
                                        <p:cTn id="8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left)">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wipe(right)">
                                      <p:cBhvr>
                                        <p:cTn id="9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42" grpId="0"/>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800"/>
            <a:ext cx="8763000" cy="8494853"/>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2530474"/>
            <a:ext cx="8077200" cy="3078163"/>
          </a:xfrm>
        </p:spPr>
        <p:txBody>
          <a:bodyPr>
            <a:normAutofit/>
          </a:bodyPr>
          <a:lstStyle/>
          <a:p>
            <a:pPr marL="0" indent="0" algn="ctr">
              <a:spcBef>
                <a:spcPts val="3000"/>
              </a:spcBef>
              <a:buNone/>
            </a:pPr>
            <a:r>
              <a:rPr lang="en-US" sz="8000" b="1" dirty="0">
                <a:solidFill>
                  <a:srgbClr val="003399"/>
                </a:solidFill>
                <a:effectLst>
                  <a:outerShdw blurRad="38100" dist="38100" dir="2700000" algn="tl">
                    <a:srgbClr val="000000">
                      <a:alpha val="43137"/>
                    </a:srgbClr>
                  </a:outerShdw>
                </a:effectLst>
              </a:rPr>
              <a:t>WHO CAN</a:t>
            </a: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6</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57200" y="3643310"/>
            <a:ext cx="80772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0"/>
              </a:spcBef>
              <a:buNone/>
            </a:pPr>
            <a:r>
              <a:rPr lang="en-US" sz="8000" b="1" dirty="0">
                <a:solidFill>
                  <a:srgbClr val="003399"/>
                </a:solidFill>
                <a:effectLst>
                  <a:outerShdw blurRad="38100" dist="38100" dir="2700000" algn="tl">
                    <a:srgbClr val="000000">
                      <a:alpha val="43137"/>
                    </a:srgbClr>
                  </a:outerShdw>
                </a:effectLst>
              </a:rPr>
              <a:t>TAKE THE AIQ?</a:t>
            </a:r>
          </a:p>
        </p:txBody>
      </p:sp>
    </p:spTree>
    <p:extLst>
      <p:ext uri="{BB962C8B-B14F-4D97-AF65-F5344CB8AC3E}">
        <p14:creationId xmlns:p14="http://schemas.microsoft.com/office/powerpoint/2010/main" val="291347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7</a:t>
            </a:fld>
            <a:endParaRPr lang="en-US">
              <a:solidFill>
                <a:prstClr val="black">
                  <a:tint val="75000"/>
                </a:prstClr>
              </a:solidFill>
            </a:endParaRPr>
          </a:p>
        </p:txBody>
      </p:sp>
      <p:sp>
        <p:nvSpPr>
          <p:cNvPr id="9" name="Content Placeholder 2"/>
          <p:cNvSpPr txBox="1">
            <a:spLocks/>
          </p:cNvSpPr>
          <p:nvPr/>
        </p:nvSpPr>
        <p:spPr>
          <a:xfrm>
            <a:off x="457200" y="3643310"/>
            <a:ext cx="80772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0"/>
              </a:spcBef>
              <a:buFont typeface="Arial" panose="020B0604020202020204" pitchFamily="34" charset="0"/>
              <a:buNone/>
            </a:pPr>
            <a:endParaRPr lang="en-US" sz="8000" b="1" dirty="0">
              <a:solidFill>
                <a:srgbClr val="003399"/>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216" y="1411887"/>
            <a:ext cx="5242207" cy="5242207"/>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3563" y="896866"/>
            <a:ext cx="4312920" cy="2027072"/>
          </a:xfrm>
        </p:spPr>
      </p:pic>
      <p:sp>
        <p:nvSpPr>
          <p:cNvPr id="12" name="Multiply 11"/>
          <p:cNvSpPr/>
          <p:nvPr/>
        </p:nvSpPr>
        <p:spPr>
          <a:xfrm>
            <a:off x="304800" y="1064266"/>
            <a:ext cx="4936589" cy="2316081"/>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Multiply 12"/>
          <p:cNvSpPr/>
          <p:nvPr/>
        </p:nvSpPr>
        <p:spPr>
          <a:xfrm>
            <a:off x="4202152" y="3513187"/>
            <a:ext cx="5103876" cy="237349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ontent Placeholder 2"/>
          <p:cNvSpPr txBox="1">
            <a:spLocks/>
          </p:cNvSpPr>
          <p:nvPr/>
        </p:nvSpPr>
        <p:spPr>
          <a:xfrm>
            <a:off x="-533400" y="5662530"/>
            <a:ext cx="80772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0"/>
              </a:spcBef>
              <a:buFont typeface="Arial" panose="020B0604020202020204" pitchFamily="34" charset="0"/>
              <a:buNone/>
            </a:pPr>
            <a:r>
              <a:rPr lang="en-US" sz="4000" b="1" u="sng" dirty="0">
                <a:solidFill>
                  <a:schemeClr val="accent2">
                    <a:lumMod val="75000"/>
                  </a:schemeClr>
                </a:solidFill>
                <a:effectLst>
                  <a:outerShdw blurRad="38100" dist="38100" dir="2700000" algn="tl">
                    <a:srgbClr val="000000">
                      <a:alpha val="43137"/>
                    </a:srgbClr>
                  </a:outerShdw>
                </a:effectLst>
              </a:rPr>
              <a:t>NOT</a:t>
            </a:r>
            <a:r>
              <a:rPr lang="en-US" sz="4000" b="1" dirty="0">
                <a:solidFill>
                  <a:srgbClr val="003399"/>
                </a:solidFill>
                <a:effectLst>
                  <a:outerShdw blurRad="38100" dist="38100" dir="2700000" algn="tl">
                    <a:srgbClr val="000000">
                      <a:alpha val="43137"/>
                    </a:srgbClr>
                  </a:outerShdw>
                </a:effectLst>
              </a:rPr>
              <a:t> ARBITRAL INSTITUTIONS</a:t>
            </a:r>
          </a:p>
        </p:txBody>
      </p:sp>
      <p:sp>
        <p:nvSpPr>
          <p:cNvPr id="15" name="Content Placeholder 2"/>
          <p:cNvSpPr txBox="1">
            <a:spLocks/>
          </p:cNvSpPr>
          <p:nvPr/>
        </p:nvSpPr>
        <p:spPr>
          <a:xfrm>
            <a:off x="-1449357" y="2454244"/>
            <a:ext cx="80772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0"/>
              </a:spcBef>
              <a:buFont typeface="Arial" panose="020B0604020202020204" pitchFamily="34" charset="0"/>
              <a:buNone/>
            </a:pPr>
            <a:endParaRPr lang="en-US" sz="4400" b="1" dirty="0">
              <a:solidFill>
                <a:srgbClr val="003399"/>
              </a:solidFill>
              <a:effectLst>
                <a:outerShdw blurRad="38100" dist="38100" dir="2700000" algn="tl">
                  <a:srgbClr val="000000">
                    <a:alpha val="43137"/>
                  </a:srgbClr>
                </a:outerShdw>
              </a:effectLst>
            </a:endParaRPr>
          </a:p>
          <a:p>
            <a:pPr marL="0" indent="0" algn="ctr">
              <a:spcBef>
                <a:spcPts val="0"/>
              </a:spcBef>
              <a:buFont typeface="Arial" panose="020B0604020202020204" pitchFamily="34" charset="0"/>
              <a:buNone/>
            </a:pPr>
            <a:r>
              <a:rPr lang="en-US" sz="4400" b="1" u="sng" dirty="0">
                <a:solidFill>
                  <a:schemeClr val="accent2">
                    <a:lumMod val="75000"/>
                  </a:schemeClr>
                </a:solidFill>
                <a:effectLst>
                  <a:outerShdw blurRad="38100" dist="38100" dir="2700000" algn="tl">
                    <a:srgbClr val="000000">
                      <a:alpha val="43137"/>
                    </a:srgbClr>
                  </a:outerShdw>
                </a:effectLst>
              </a:rPr>
              <a:t>NOT</a:t>
            </a:r>
            <a:r>
              <a:rPr lang="en-US" sz="4400" b="1" dirty="0">
                <a:solidFill>
                  <a:srgbClr val="003399"/>
                </a:solidFill>
                <a:effectLst>
                  <a:outerShdw blurRad="38100" dist="38100" dir="2700000" algn="tl">
                    <a:srgbClr val="000000">
                      <a:alpha val="43137"/>
                    </a:srgbClr>
                  </a:outerShdw>
                </a:effectLst>
              </a:rPr>
              <a:t> ARBITRATORS</a:t>
            </a:r>
          </a:p>
          <a:p>
            <a:pPr marL="0" indent="0" algn="ctr">
              <a:spcBef>
                <a:spcPts val="0"/>
              </a:spcBef>
              <a:buFont typeface="Arial" panose="020B0604020202020204" pitchFamily="34" charset="0"/>
              <a:buNone/>
            </a:pPr>
            <a:r>
              <a:rPr lang="en-US" sz="3600" b="1" dirty="0">
                <a:solidFill>
                  <a:srgbClr val="003399"/>
                </a:solidFill>
                <a:effectLst>
                  <a:outerShdw blurRad="38100" dist="38100" dir="2700000" algn="tl">
                    <a:srgbClr val="000000">
                      <a:alpha val="43137"/>
                    </a:srgbClr>
                  </a:outerShdw>
                </a:effectLst>
              </a:rPr>
              <a:t>(or tribunal secretaries)</a:t>
            </a:r>
          </a:p>
        </p:txBody>
      </p:sp>
      <p:sp>
        <p:nvSpPr>
          <p:cNvPr id="16" name="Content Placeholder 2"/>
          <p:cNvSpPr txBox="1">
            <a:spLocks/>
          </p:cNvSpPr>
          <p:nvPr/>
        </p:nvSpPr>
        <p:spPr>
          <a:xfrm>
            <a:off x="1066800" y="302184"/>
            <a:ext cx="80772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endParaRPr lang="en-US" sz="4800" b="1"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472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8" fill="hold"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25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50" fill="hold"/>
                                        <p:tgtEl>
                                          <p:spTgt spid="12"/>
                                        </p:tgtEl>
                                        <p:attrNameLst>
                                          <p:attrName>ppt_w</p:attrName>
                                        </p:attrNameLst>
                                      </p:cBhvr>
                                      <p:tavLst>
                                        <p:tav tm="0">
                                          <p:val>
                                            <p:fltVal val="0"/>
                                          </p:val>
                                        </p:tav>
                                        <p:tav tm="100000">
                                          <p:val>
                                            <p:strVal val="#ppt_w"/>
                                          </p:val>
                                        </p:tav>
                                      </p:tavLst>
                                    </p:anim>
                                    <p:anim calcmode="lin" valueType="num">
                                      <p:cBhvr>
                                        <p:cTn id="18" dur="250" fill="hold"/>
                                        <p:tgtEl>
                                          <p:spTgt spid="12"/>
                                        </p:tgtEl>
                                        <p:attrNameLst>
                                          <p:attrName>ppt_h</p:attrName>
                                        </p:attrNameLst>
                                      </p:cBhvr>
                                      <p:tavLst>
                                        <p:tav tm="0">
                                          <p:val>
                                            <p:fltVal val="0"/>
                                          </p:val>
                                        </p:tav>
                                        <p:tav tm="100000">
                                          <p:val>
                                            <p:strVal val="#ppt_h"/>
                                          </p:val>
                                        </p:tav>
                                      </p:tavLst>
                                    </p:anim>
                                    <p:animEffect transition="in" filter="fade">
                                      <p:cBhvr>
                                        <p:cTn id="19" dur="250"/>
                                        <p:tgtEl>
                                          <p:spTgt spid="12"/>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50"/>
                                        <p:tgtEl>
                                          <p:spTgt spid="15"/>
                                        </p:tgtEl>
                                      </p:cBhvr>
                                    </p:animEffect>
                                    <p:anim calcmode="lin" valueType="num">
                                      <p:cBhvr>
                                        <p:cTn id="23" dur="250" fill="hold"/>
                                        <p:tgtEl>
                                          <p:spTgt spid="15"/>
                                        </p:tgtEl>
                                        <p:attrNameLst>
                                          <p:attrName>ppt_x</p:attrName>
                                        </p:attrNameLst>
                                      </p:cBhvr>
                                      <p:tavLst>
                                        <p:tav tm="0">
                                          <p:val>
                                            <p:strVal val="#ppt_x"/>
                                          </p:val>
                                        </p:tav>
                                        <p:tav tm="100000">
                                          <p:val>
                                            <p:strVal val="#ppt_x"/>
                                          </p:val>
                                        </p:tav>
                                      </p:tavLst>
                                    </p:anim>
                                    <p:anim calcmode="lin" valueType="num">
                                      <p:cBhvr>
                                        <p:cTn id="2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250" fill="hold"/>
                                        <p:tgtEl>
                                          <p:spTgt spid="7"/>
                                        </p:tgtEl>
                                        <p:attrNameLst>
                                          <p:attrName>ppt_x</p:attrName>
                                        </p:attrNameLst>
                                      </p:cBhvr>
                                      <p:tavLst>
                                        <p:tav tm="0">
                                          <p:val>
                                            <p:strVal val="#ppt_x"/>
                                          </p:val>
                                        </p:tav>
                                        <p:tav tm="100000">
                                          <p:val>
                                            <p:strVal val="#ppt_x"/>
                                          </p:val>
                                        </p:tav>
                                      </p:tavLst>
                                    </p:anim>
                                    <p:anim calcmode="lin" valueType="num">
                                      <p:cBhvr additive="base">
                                        <p:cTn id="30" dur="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50"/>
                                        <p:tgtEl>
                                          <p:spTgt spid="14"/>
                                        </p:tgtEl>
                                      </p:cBhvr>
                                    </p:animEffect>
                                    <p:anim calcmode="lin" valueType="num">
                                      <p:cBhvr>
                                        <p:cTn id="41" dur="250" fill="hold"/>
                                        <p:tgtEl>
                                          <p:spTgt spid="14"/>
                                        </p:tgtEl>
                                        <p:attrNameLst>
                                          <p:attrName>ppt_x</p:attrName>
                                        </p:attrNameLst>
                                      </p:cBhvr>
                                      <p:tavLst>
                                        <p:tav tm="0">
                                          <p:val>
                                            <p:strVal val="#ppt_x"/>
                                          </p:val>
                                        </p:tav>
                                        <p:tav tm="100000">
                                          <p:val>
                                            <p:strVal val="#ppt_x"/>
                                          </p:val>
                                        </p:tav>
                                      </p:tavLst>
                                    </p:anim>
                                    <p:anim calcmode="lin" valueType="num">
                                      <p:cBhvr>
                                        <p:cTn id="42"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530474"/>
            <a:ext cx="8458200" cy="3078163"/>
          </a:xfrm>
        </p:spPr>
        <p:txBody>
          <a:bodyPr>
            <a:normAutofit/>
          </a:bodyPr>
          <a:lstStyle/>
          <a:p>
            <a:pPr marL="0" indent="0" algn="ctr">
              <a:spcBef>
                <a:spcPts val="3000"/>
              </a:spcBef>
              <a:buNone/>
            </a:pPr>
            <a:r>
              <a:rPr lang="en-US" sz="6600" b="1" dirty="0">
                <a:solidFill>
                  <a:srgbClr val="003399"/>
                </a:solidFill>
              </a:rPr>
              <a:t>WHAT INFORMATION </a:t>
            </a:r>
          </a:p>
        </p:txBody>
      </p:sp>
      <p:sp>
        <p:nvSpPr>
          <p:cNvPr id="4" name="Slide Number Placeholder 3"/>
          <p:cNvSpPr>
            <a:spLocks noGrp="1"/>
          </p:cNvSpPr>
          <p:nvPr>
            <p:ph type="sldNum" sz="quarter" idx="12"/>
          </p:nvPr>
        </p:nvSpPr>
        <p:spPr/>
        <p:txBody>
          <a:bodyPr/>
          <a:lstStyle/>
          <a:p>
            <a:fld id="{502D47EE-9253-4517-9183-E6D4EC8FB2E5}" type="slidenum">
              <a:rPr lang="en-US" smtClean="0">
                <a:solidFill>
                  <a:prstClr val="black">
                    <a:tint val="75000"/>
                  </a:prstClr>
                </a:solidFill>
              </a:rPr>
              <a:pPr/>
              <a:t>8</a:t>
            </a:fld>
            <a:endParaRPr lang="en-US">
              <a:solidFill>
                <a:prstClr val="black">
                  <a:tint val="75000"/>
                </a:prstClr>
              </a:solidFill>
            </a:endParaRPr>
          </a:p>
        </p:txBody>
      </p:sp>
      <p:pic>
        <p:nvPicPr>
          <p:cNvPr id="5" name="Picture 2" descr="H:\[Arbitrator Intelligence]\artwork\AI Logo--only 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1439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228600" y="3505200"/>
            <a:ext cx="8763000"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0"/>
              </a:spcBef>
              <a:buFont typeface="Arial" panose="020B0604020202020204" pitchFamily="34" charset="0"/>
              <a:buNone/>
            </a:pPr>
            <a:r>
              <a:rPr lang="en-US" sz="6800" b="1" dirty="0">
                <a:solidFill>
                  <a:srgbClr val="003399"/>
                </a:solidFill>
              </a:rPr>
              <a:t>WILL</a:t>
            </a:r>
            <a:r>
              <a:rPr lang="en-US" sz="6600" b="1" dirty="0">
                <a:solidFill>
                  <a:srgbClr val="003399"/>
                </a:solidFill>
              </a:rPr>
              <a:t> BE IN AI REPORTS? </a:t>
            </a:r>
          </a:p>
        </p:txBody>
      </p:sp>
    </p:spTree>
    <p:extLst>
      <p:ext uri="{BB962C8B-B14F-4D97-AF65-F5344CB8AC3E}">
        <p14:creationId xmlns:p14="http://schemas.microsoft.com/office/powerpoint/2010/main" val="3285064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750"/>
                                        <p:tgtEl>
                                          <p:spTgt spid="3">
                                            <p:txEl>
                                              <p:pRg st="0" end="0"/>
                                            </p:txEl>
                                          </p:spTgt>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C39A9-5359-40F6-9CF7-711FFBA80165}"/>
              </a:ext>
            </a:extLst>
          </p:cNvPr>
          <p:cNvSpPr>
            <a:spLocks noGrp="1"/>
          </p:cNvSpPr>
          <p:nvPr>
            <p:ph type="title"/>
          </p:nvPr>
        </p:nvSpPr>
        <p:spPr/>
        <p:txBody>
          <a:bodyPr/>
          <a:lstStyle/>
          <a:p>
            <a:endParaRPr lang="x-none"/>
          </a:p>
        </p:txBody>
      </p:sp>
      <p:sp>
        <p:nvSpPr>
          <p:cNvPr id="3" name="Content Placeholder 2">
            <a:extLst>
              <a:ext uri="{FF2B5EF4-FFF2-40B4-BE49-F238E27FC236}">
                <a16:creationId xmlns="" xmlns:a16="http://schemas.microsoft.com/office/drawing/2014/main" id="{33A3BDD2-FB60-4CCC-877D-10D9AF80274B}"/>
              </a:ext>
            </a:extLst>
          </p:cNvPr>
          <p:cNvSpPr>
            <a:spLocks noGrp="1"/>
          </p:cNvSpPr>
          <p:nvPr>
            <p:ph idx="1"/>
          </p:nvPr>
        </p:nvSpPr>
        <p:spPr/>
        <p:txBody>
          <a:bodyPr/>
          <a:lstStyle/>
          <a:p>
            <a:endParaRPr lang="x-none"/>
          </a:p>
        </p:txBody>
      </p:sp>
      <p:sp>
        <p:nvSpPr>
          <p:cNvPr id="4" name="Slide Number Placeholder 3">
            <a:extLst>
              <a:ext uri="{FF2B5EF4-FFF2-40B4-BE49-F238E27FC236}">
                <a16:creationId xmlns="" xmlns:a16="http://schemas.microsoft.com/office/drawing/2014/main" id="{43A2A240-ED09-4FC1-BB03-0A251123AC71}"/>
              </a:ext>
            </a:extLst>
          </p:cNvPr>
          <p:cNvSpPr>
            <a:spLocks noGrp="1"/>
          </p:cNvSpPr>
          <p:nvPr>
            <p:ph type="sldNum" sz="quarter" idx="12"/>
          </p:nvPr>
        </p:nvSpPr>
        <p:spPr/>
        <p:txBody>
          <a:bodyPr/>
          <a:lstStyle/>
          <a:p>
            <a:fld id="{502D47EE-9253-4517-9183-E6D4EC8FB2E5}" type="slidenum">
              <a:rPr lang="en-US" smtClean="0">
                <a:solidFill>
                  <a:prstClr val="black">
                    <a:tint val="75000"/>
                  </a:prstClr>
                </a:solidFill>
              </a:rPr>
              <a:pPr/>
              <a:t>9</a:t>
            </a:fld>
            <a:endParaRPr lang="en-US">
              <a:solidFill>
                <a:prstClr val="black">
                  <a:tint val="75000"/>
                </a:prstClr>
              </a:solidFill>
            </a:endParaRPr>
          </a:p>
        </p:txBody>
      </p:sp>
      <p:pic>
        <p:nvPicPr>
          <p:cNvPr id="5" name="Picture 4">
            <a:extLst>
              <a:ext uri="{FF2B5EF4-FFF2-40B4-BE49-F238E27FC236}">
                <a16:creationId xmlns="" xmlns:a16="http://schemas.microsoft.com/office/drawing/2014/main" id="{A5EE2961-EFFC-4A75-97B0-469C257C2555}"/>
              </a:ext>
            </a:extLst>
          </p:cNvPr>
          <p:cNvPicPr>
            <a:picLocks noChangeAspect="1"/>
          </p:cNvPicPr>
          <p:nvPr/>
        </p:nvPicPr>
        <p:blipFill rotWithShape="1">
          <a:blip r:embed="rId2"/>
          <a:srcRect l="10833" t="9000" r="47500" b="4900"/>
          <a:stretch/>
        </p:blipFill>
        <p:spPr>
          <a:xfrm>
            <a:off x="190500" y="0"/>
            <a:ext cx="8763000" cy="7360920"/>
          </a:xfrm>
          <a:prstGeom prst="rect">
            <a:avLst/>
          </a:prstGeom>
        </p:spPr>
      </p:pic>
    </p:spTree>
    <p:extLst>
      <p:ext uri="{BB962C8B-B14F-4D97-AF65-F5344CB8AC3E}">
        <p14:creationId xmlns:p14="http://schemas.microsoft.com/office/powerpoint/2010/main" val="22757688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1480D1"/>
    </a:dk2>
    <a:lt2>
      <a:srgbClr val="9BB4E9"/>
    </a:lt2>
    <a:accent1>
      <a:srgbClr val="2958BD"/>
    </a:accent1>
    <a:accent2>
      <a:srgbClr val="CC00FF"/>
    </a:accent2>
    <a:accent3>
      <a:srgbClr val="FFC000"/>
    </a:accent3>
    <a:accent4>
      <a:srgbClr val="65A3FF"/>
    </a:accent4>
    <a:accent5>
      <a:srgbClr val="45A5ED"/>
    </a:accent5>
    <a:accent6>
      <a:srgbClr val="5982DB"/>
    </a:accent6>
    <a:hlink>
      <a:srgbClr val="0066FF"/>
    </a:hlink>
    <a:folHlink>
      <a:srgbClr val="FFC000"/>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52038</TotalTime>
  <Words>309</Words>
  <Application>Microsoft Macintosh PowerPoint</Application>
  <PresentationFormat>On-screen Show (4:3)</PresentationFormat>
  <Paragraphs>74</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Leelawadee</vt:lpstr>
      <vt:lpstr>Arial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Pennsylvania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Catherine</dc:creator>
  <cp:lastModifiedBy>Andrea Nikolic</cp:lastModifiedBy>
  <cp:revision>856</cp:revision>
  <dcterms:created xsi:type="dcterms:W3CDTF">2016-09-14T21:14:58Z</dcterms:created>
  <dcterms:modified xsi:type="dcterms:W3CDTF">2019-02-21T17:04:44Z</dcterms:modified>
</cp:coreProperties>
</file>